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8" r:id="rId2"/>
    <p:sldId id="265" r:id="rId3"/>
    <p:sldId id="288" r:id="rId4"/>
    <p:sldId id="291" r:id="rId5"/>
    <p:sldId id="293" r:id="rId6"/>
    <p:sldId id="292" r:id="rId7"/>
    <p:sldId id="294" r:id="rId8"/>
    <p:sldId id="286" r:id="rId9"/>
    <p:sldId id="269" r:id="rId10"/>
    <p:sldId id="270" r:id="rId11"/>
    <p:sldId id="299" r:id="rId12"/>
    <p:sldId id="300" r:id="rId13"/>
    <p:sldId id="281" r:id="rId14"/>
    <p:sldId id="264" r:id="rId15"/>
    <p:sldId id="301" r:id="rId16"/>
    <p:sldId id="302" r:id="rId17"/>
    <p:sldId id="273" r:id="rId18"/>
    <p:sldId id="271" r:id="rId19"/>
    <p:sldId id="272" r:id="rId2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LMU CompatilFact" panose="020F0502020204030204" pitchFamily="34" charset="0"/>
      <p:regular r:id="rId26"/>
      <p:bold r:id="rId27"/>
      <p:italic r:id="rId28"/>
      <p:boldItalic r:id="rId29"/>
    </p:embeddedFont>
    <p:embeddedFont>
      <p:font typeface="LMU SabonNext Demi" panose="020F0502020204030204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 Intro Presentation" id="{54158B92-EDF2-A143-8597-ACE6BE080620}">
          <p14:sldIdLst>
            <p14:sldId id="258"/>
            <p14:sldId id="265"/>
          </p14:sldIdLst>
        </p14:section>
        <p14:section name="Introduction" id="{BA524B30-D827-094A-BF3C-0BB85A2E82E8}">
          <p14:sldIdLst>
            <p14:sldId id="288"/>
            <p14:sldId id="291"/>
            <p14:sldId id="293"/>
            <p14:sldId id="292"/>
            <p14:sldId id="294"/>
          </p14:sldIdLst>
        </p14:section>
        <p14:section name="Related Work" id="{22E1BA63-9265-B949-8A51-D4D4B91E5A8B}">
          <p14:sldIdLst>
            <p14:sldId id="286"/>
          </p14:sldIdLst>
        </p14:section>
        <p14:section name="Research Questions" id="{6DCBC9E3-26B2-2143-9CC4-37C1AE4A6ACF}">
          <p14:sldIdLst>
            <p14:sldId id="269"/>
          </p14:sldIdLst>
        </p14:section>
        <p14:section name="Concept" id="{B469E380-46BC-E944-A8E4-E661531A7708}">
          <p14:sldIdLst>
            <p14:sldId id="270"/>
            <p14:sldId id="299"/>
            <p14:sldId id="300"/>
          </p14:sldIdLst>
        </p14:section>
        <p14:section name="Evaluation &amp; Metrics" id="{3E8CF39F-AEDF-5A48-9058-BB61010429A9}">
          <p14:sldIdLst>
            <p14:sldId id="281"/>
          </p14:sldIdLst>
        </p14:section>
        <p14:section name="Schedule" id="{3AA08417-B584-614A-AE97-403685DC0D8B}">
          <p14:sldIdLst>
            <p14:sldId id="264"/>
          </p14:sldIdLst>
        </p14:section>
        <p14:section name="Misc" id="{B20A346F-498B-6A42-930F-0391A579B610}">
          <p14:sldIdLst>
            <p14:sldId id="301"/>
            <p14:sldId id="302"/>
            <p14:sldId id="273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249"/>
    <a:srgbClr val="61B371"/>
    <a:srgbClr val="2F783F"/>
    <a:srgbClr val="398249"/>
    <a:srgbClr val="4D965D"/>
    <a:srgbClr val="F4F5F0"/>
    <a:srgbClr val="C1C1C1"/>
    <a:srgbClr val="FAFAFA"/>
    <a:srgbClr val="F7F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03"/>
    <p:restoredTop sz="96328"/>
  </p:normalViewPr>
  <p:slideViewPr>
    <p:cSldViewPr>
      <p:cViewPr varScale="1">
        <p:scale>
          <a:sx n="145" d="100"/>
          <a:sy n="145" d="100"/>
        </p:scale>
        <p:origin x="165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svg>
</file>

<file path=ppt/media/image13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11441F-F30F-4649-A32B-0EF4F2FA26B8}" type="datetimeFigureOut">
              <a:rPr lang="en-US" smtClean="0"/>
              <a:t>7/20/22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6E8F2-93EB-4C85-ABA8-D00AB6092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35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DE" sz="1200" b="1" dirty="0"/>
              <a:t>Classical filling strategies </a:t>
            </a:r>
            <a:r>
              <a:rPr lang="en-DE" sz="1200" dirty="0"/>
              <a:t>such as heuristics (mean, median, …) or distribution based do not fullfill the “learning” criteria</a:t>
            </a:r>
            <a:endParaRPr lang="en-DE" sz="12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6E8F2-93EB-4C85-ABA8-D00AB60929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7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max\Desktop\slidetemplate\siegel_12percent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64" b="9228"/>
          <a:stretch/>
        </p:blipFill>
        <p:spPr bwMode="auto">
          <a:xfrm>
            <a:off x="5666400" y="2754000"/>
            <a:ext cx="3477600" cy="41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7863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6" y="6021288"/>
            <a:ext cx="744267" cy="807037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867544" y="6194131"/>
            <a:ext cx="1008112" cy="504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DBS</a:t>
            </a:r>
          </a:p>
        </p:txBody>
      </p:sp>
    </p:spTree>
    <p:extLst>
      <p:ext uri="{BB962C8B-B14F-4D97-AF65-F5344CB8AC3E}">
        <p14:creationId xmlns:p14="http://schemas.microsoft.com/office/powerpoint/2010/main" val="268243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40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3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58" b="9225"/>
          <a:stretch/>
        </p:blipFill>
        <p:spPr bwMode="auto">
          <a:xfrm>
            <a:off x="5666120" y="2753888"/>
            <a:ext cx="3477880" cy="410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max\Desktop\slidetemplate\siegel_12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400" y="2754000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7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68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8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9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44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1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087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AFAFA"/>
            </a:gs>
            <a:gs pos="66000">
              <a:srgbClr val="F7F6F4"/>
            </a:gs>
            <a:gs pos="100000">
              <a:srgbClr val="C1C1C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778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96753"/>
            <a:ext cx="8229600" cy="492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1"/>
            <a:ext cx="6624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36296" y="6356351"/>
            <a:ext cx="14505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CD5F5-F489-4697-8849-AC1E2110C5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6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1.png"/><Relationship Id="rId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28" y="2130426"/>
            <a:ext cx="8496944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415008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/>
              <a:t>Bachelor Thesis Initial Presentation</a:t>
            </a:r>
          </a:p>
          <a:p>
            <a:r>
              <a:rPr lang="en-US" dirty="0"/>
              <a:t>Julian Hoffmeister</a:t>
            </a:r>
          </a:p>
          <a:p>
            <a:fld id="{98E79FE6-44A6-A042-A711-BED69A004864}" type="datetime3">
              <a:rPr lang="de-DE" sz="2600" smtClean="0"/>
              <a:t>20/07/2022</a:t>
            </a:fld>
            <a:endParaRPr lang="en-US" sz="2600" dirty="0"/>
          </a:p>
        </p:txBody>
      </p:sp>
      <p:sp>
        <p:nvSpPr>
          <p:cNvPr id="4" name="Rectangle 3"/>
          <p:cNvSpPr/>
          <p:nvPr/>
        </p:nvSpPr>
        <p:spPr>
          <a:xfrm>
            <a:off x="1987269" y="5714147"/>
            <a:ext cx="51845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Research Supervisor: 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Andreas Lohrer</a:t>
            </a:r>
          </a:p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Responsible Professor: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Prof. Dr. Peer </a:t>
            </a:r>
            <a:r>
              <a:rPr lang="en-US" sz="1600" b="1" dirty="0" err="1">
                <a:solidFill>
                  <a:schemeClr val="bg1">
                    <a:lumMod val="65000"/>
                  </a:schemeClr>
                </a:solidFill>
              </a:rPr>
              <a:t>Kröger</a:t>
            </a:r>
            <a:endParaRPr lang="en-US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886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 – RQ1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CDB8E57E-B25E-8A4D-B107-D355CBBA90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473292"/>
              </p:ext>
            </p:extLst>
          </p:nvPr>
        </p:nvGraphicFramePr>
        <p:xfrm>
          <a:off x="584420" y="26670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32CE15AC-6928-3249-9922-AA94603C2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6018429"/>
              </p:ext>
            </p:extLst>
          </p:nvPr>
        </p:nvGraphicFramePr>
        <p:xfrm>
          <a:off x="4729276" y="2523169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98986EC6-3B8E-AE48-BE7F-90E49C83C7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346928"/>
              </p:ext>
            </p:extLst>
          </p:nvPr>
        </p:nvGraphicFramePr>
        <p:xfrm>
          <a:off x="4805472" y="2606291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48342710-5807-4E45-B4C1-62871D2325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3413218"/>
              </p:ext>
            </p:extLst>
          </p:nvPr>
        </p:nvGraphicFramePr>
        <p:xfrm>
          <a:off x="4883192" y="2689412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26" name="TextBox 325">
            <a:extLst>
              <a:ext uri="{FF2B5EF4-FFF2-40B4-BE49-F238E27FC236}">
                <a16:creationId xmlns:a16="http://schemas.microsoft.com/office/drawing/2014/main" id="{8F3AADA8-30FE-2A4B-A2DD-48DF32C5FB35}"/>
              </a:ext>
            </a:extLst>
          </p:cNvPr>
          <p:cNvSpPr txBox="1"/>
          <p:nvPr/>
        </p:nvSpPr>
        <p:spPr>
          <a:xfrm>
            <a:off x="404037" y="3492115"/>
            <a:ext cx="151620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1 Datasets</a:t>
            </a: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951F4E33-C984-3741-8CE8-F8EC3A4CEE6D}"/>
              </a:ext>
            </a:extLst>
          </p:cNvPr>
          <p:cNvSpPr txBox="1"/>
          <p:nvPr/>
        </p:nvSpPr>
        <p:spPr>
          <a:xfrm>
            <a:off x="4715618" y="3514200"/>
            <a:ext cx="1254801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3 Full Datasets</a:t>
            </a:r>
            <a:endParaRPr lang="en-DE" sz="1400" dirty="0"/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D8C0982D-5122-A547-8E63-96CB60204BF3}"/>
              </a:ext>
            </a:extLst>
          </p:cNvPr>
          <p:cNvSpPr txBox="1"/>
          <p:nvPr/>
        </p:nvSpPr>
        <p:spPr>
          <a:xfrm>
            <a:off x="6940198" y="3478092"/>
            <a:ext cx="1331989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4 Clustering</a:t>
            </a:r>
            <a:endParaRPr lang="en-DE" sz="1400" dirty="0"/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54E5D360-0A3F-6E46-897A-FE81AA4032C5}"/>
              </a:ext>
            </a:extLst>
          </p:cNvPr>
          <p:cNvSpPr txBox="1"/>
          <p:nvPr/>
        </p:nvSpPr>
        <p:spPr>
          <a:xfrm>
            <a:off x="6757759" y="5295959"/>
            <a:ext cx="1514428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5 Performance Ratings</a:t>
            </a:r>
            <a:endParaRPr lang="en-GB" sz="1400" dirty="0"/>
          </a:p>
        </p:txBody>
      </p:sp>
      <p:grpSp>
        <p:nvGrpSpPr>
          <p:cNvPr id="342" name="Group 341">
            <a:extLst>
              <a:ext uri="{FF2B5EF4-FFF2-40B4-BE49-F238E27FC236}">
                <a16:creationId xmlns:a16="http://schemas.microsoft.com/office/drawing/2014/main" id="{FF4022BA-F5A9-B54A-B6FE-18E600A2A953}"/>
              </a:ext>
            </a:extLst>
          </p:cNvPr>
          <p:cNvGrpSpPr/>
          <p:nvPr/>
        </p:nvGrpSpPr>
        <p:grpSpPr>
          <a:xfrm>
            <a:off x="6956264" y="4688483"/>
            <a:ext cx="1080120" cy="564413"/>
            <a:chOff x="7092280" y="2161939"/>
            <a:chExt cx="1080120" cy="564413"/>
          </a:xfrm>
        </p:grpSpPr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2B895689-25E8-CF4D-995F-7A07B03F16D4}"/>
                </a:ext>
              </a:extLst>
            </p:cNvPr>
            <p:cNvSpPr/>
            <p:nvPr/>
          </p:nvSpPr>
          <p:spPr>
            <a:xfrm>
              <a:off x="7092280" y="2161939"/>
              <a:ext cx="1080120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F1D4A554-7C27-0141-B5A4-2CC41AF77ACD}"/>
                </a:ext>
              </a:extLst>
            </p:cNvPr>
            <p:cNvSpPr/>
            <p:nvPr/>
          </p:nvSpPr>
          <p:spPr>
            <a:xfrm>
              <a:off x="7092280" y="2362895"/>
              <a:ext cx="864096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D14CB50E-6DCC-E647-AF40-B1F4D9F19D59}"/>
                </a:ext>
              </a:extLst>
            </p:cNvPr>
            <p:cNvSpPr/>
            <p:nvPr/>
          </p:nvSpPr>
          <p:spPr>
            <a:xfrm>
              <a:off x="7092280" y="2563851"/>
              <a:ext cx="432048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90A7C90-C394-484B-8E29-8D282E65F1A9}"/>
              </a:ext>
            </a:extLst>
          </p:cNvPr>
          <p:cNvGrpSpPr/>
          <p:nvPr/>
        </p:nvGrpSpPr>
        <p:grpSpPr>
          <a:xfrm>
            <a:off x="6761011" y="2697886"/>
            <a:ext cx="1331989" cy="738664"/>
            <a:chOff x="5320149" y="3024827"/>
            <a:chExt cx="1331989" cy="738664"/>
          </a:xfrm>
        </p:grpSpPr>
        <p:grpSp>
          <p:nvGrpSpPr>
            <p:cNvPr id="374" name="Group 373">
              <a:extLst>
                <a:ext uri="{FF2B5EF4-FFF2-40B4-BE49-F238E27FC236}">
                  <a16:creationId xmlns:a16="http://schemas.microsoft.com/office/drawing/2014/main" id="{31A38FE7-773E-7443-AF65-CA7DBFAA4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29691" y="3024827"/>
              <a:ext cx="922447" cy="738664"/>
              <a:chOff x="5478018" y="2233670"/>
              <a:chExt cx="1222960" cy="979306"/>
            </a:xfrm>
          </p:grpSpPr>
          <p:grpSp>
            <p:nvGrpSpPr>
              <p:cNvPr id="234" name="Group 233">
                <a:extLst>
                  <a:ext uri="{FF2B5EF4-FFF2-40B4-BE49-F238E27FC236}">
                    <a16:creationId xmlns:a16="http://schemas.microsoft.com/office/drawing/2014/main" id="{1EDFD051-FFBF-6F47-9004-EA77331DFB65}"/>
                  </a:ext>
                </a:extLst>
              </p:cNvPr>
              <p:cNvGrpSpPr/>
              <p:nvPr/>
            </p:nvGrpSpPr>
            <p:grpSpPr>
              <a:xfrm>
                <a:off x="5478018" y="2233670"/>
                <a:ext cx="1091586" cy="804982"/>
                <a:chOff x="5334009" y="1598212"/>
                <a:chExt cx="1164485" cy="858741"/>
              </a:xfrm>
            </p:grpSpPr>
            <p:sp>
              <p:nvSpPr>
                <p:cNvPr id="257" name="Rounded Rectangle 256">
                  <a:extLst>
                    <a:ext uri="{FF2B5EF4-FFF2-40B4-BE49-F238E27FC236}">
                      <a16:creationId xmlns:a16="http://schemas.microsoft.com/office/drawing/2014/main" id="{1603770C-6277-6B41-BE32-38787F9B5D79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258" name="Group 257">
                  <a:extLst>
                    <a:ext uri="{FF2B5EF4-FFF2-40B4-BE49-F238E27FC236}">
                      <a16:creationId xmlns:a16="http://schemas.microsoft.com/office/drawing/2014/main" id="{17BF3111-6767-2747-AB0E-EC27A84E441E}"/>
                    </a:ext>
                  </a:extLst>
                </p:cNvPr>
                <p:cNvGrpSpPr/>
                <p:nvPr/>
              </p:nvGrpSpPr>
              <p:grpSpPr>
                <a:xfrm>
                  <a:off x="5433150" y="1661329"/>
                  <a:ext cx="966204" cy="751220"/>
                  <a:chOff x="5997323" y="1518759"/>
                  <a:chExt cx="1476986" cy="1148351"/>
                </a:xfrm>
              </p:grpSpPr>
              <p:sp>
                <p:nvSpPr>
                  <p:cNvPr id="259" name="Oval 258">
                    <a:extLst>
                      <a:ext uri="{FF2B5EF4-FFF2-40B4-BE49-F238E27FC236}">
                        <a16:creationId xmlns:a16="http://schemas.microsoft.com/office/drawing/2014/main" id="{25B093ED-A908-5041-9E63-D09C66713C78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0" name="Oval 259">
                    <a:extLst>
                      <a:ext uri="{FF2B5EF4-FFF2-40B4-BE49-F238E27FC236}">
                        <a16:creationId xmlns:a16="http://schemas.microsoft.com/office/drawing/2014/main" id="{8C759677-5AF9-BB47-8868-5D8EFB8D8D5A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1" name="Oval 260">
                    <a:extLst>
                      <a:ext uri="{FF2B5EF4-FFF2-40B4-BE49-F238E27FC236}">
                        <a16:creationId xmlns:a16="http://schemas.microsoft.com/office/drawing/2014/main" id="{B773317F-4F9D-2940-8C1A-DB2A67F8B79B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2" name="Oval 261">
                    <a:extLst>
                      <a:ext uri="{FF2B5EF4-FFF2-40B4-BE49-F238E27FC236}">
                        <a16:creationId xmlns:a16="http://schemas.microsoft.com/office/drawing/2014/main" id="{F2C4F4C9-CCD8-7647-9CBA-8C23167F4D0F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3" name="Oval 262">
                    <a:extLst>
                      <a:ext uri="{FF2B5EF4-FFF2-40B4-BE49-F238E27FC236}">
                        <a16:creationId xmlns:a16="http://schemas.microsoft.com/office/drawing/2014/main" id="{A185C58E-8FB7-CC45-9E4D-CCB26A413AB2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4" name="Oval 263">
                    <a:extLst>
                      <a:ext uri="{FF2B5EF4-FFF2-40B4-BE49-F238E27FC236}">
                        <a16:creationId xmlns:a16="http://schemas.microsoft.com/office/drawing/2014/main" id="{48DFB6E9-B6AD-E44C-8772-CE522C86F2E7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5" name="Oval 264">
                    <a:extLst>
                      <a:ext uri="{FF2B5EF4-FFF2-40B4-BE49-F238E27FC236}">
                        <a16:creationId xmlns:a16="http://schemas.microsoft.com/office/drawing/2014/main" id="{20BCC644-F843-E547-8AC0-EA4C9C68FF15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6" name="Oval 265">
                    <a:extLst>
                      <a:ext uri="{FF2B5EF4-FFF2-40B4-BE49-F238E27FC236}">
                        <a16:creationId xmlns:a16="http://schemas.microsoft.com/office/drawing/2014/main" id="{99233A87-EF8B-BA4F-817C-E8FCA7A26240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7E71A5B6-669A-B94F-98C0-E7143FA92761}"/>
                  </a:ext>
                </a:extLst>
              </p:cNvPr>
              <p:cNvGrpSpPr/>
              <p:nvPr/>
            </p:nvGrpSpPr>
            <p:grpSpPr>
              <a:xfrm>
                <a:off x="5543706" y="2320832"/>
                <a:ext cx="1091586" cy="804982"/>
                <a:chOff x="5334009" y="1598212"/>
                <a:chExt cx="1164485" cy="858741"/>
              </a:xfrm>
            </p:grpSpPr>
            <p:sp>
              <p:nvSpPr>
                <p:cNvPr id="248" name="Rounded Rectangle 247">
                  <a:extLst>
                    <a:ext uri="{FF2B5EF4-FFF2-40B4-BE49-F238E27FC236}">
                      <a16:creationId xmlns:a16="http://schemas.microsoft.com/office/drawing/2014/main" id="{0083DFBA-764E-AB4D-8134-C9F59CA7D47A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BB4858B3-7007-7946-B05E-66F478D0D68C}"/>
                    </a:ext>
                  </a:extLst>
                </p:cNvPr>
                <p:cNvGrpSpPr/>
                <p:nvPr/>
              </p:nvGrpSpPr>
              <p:grpSpPr>
                <a:xfrm>
                  <a:off x="5477918" y="1629278"/>
                  <a:ext cx="921438" cy="783271"/>
                  <a:chOff x="6065755" y="1469764"/>
                  <a:chExt cx="1408554" cy="1197346"/>
                </a:xfrm>
              </p:grpSpPr>
              <p:sp>
                <p:nvSpPr>
                  <p:cNvPr id="250" name="Oval 249">
                    <a:extLst>
                      <a:ext uri="{FF2B5EF4-FFF2-40B4-BE49-F238E27FC236}">
                        <a16:creationId xmlns:a16="http://schemas.microsoft.com/office/drawing/2014/main" id="{5CAD33D2-F3A2-1C4F-A9A7-172E6073B363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1" name="Oval 250">
                    <a:extLst>
                      <a:ext uri="{FF2B5EF4-FFF2-40B4-BE49-F238E27FC236}">
                        <a16:creationId xmlns:a16="http://schemas.microsoft.com/office/drawing/2014/main" id="{95FAA741-5EB9-2D41-8495-02837551DDBD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2" name="Oval 251">
                    <a:extLst>
                      <a:ext uri="{FF2B5EF4-FFF2-40B4-BE49-F238E27FC236}">
                        <a16:creationId xmlns:a16="http://schemas.microsoft.com/office/drawing/2014/main" id="{CE1C8D1D-547E-B04A-9EB8-6D83FB01C1E4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3" name="Oval 252">
                    <a:extLst>
                      <a:ext uri="{FF2B5EF4-FFF2-40B4-BE49-F238E27FC236}">
                        <a16:creationId xmlns:a16="http://schemas.microsoft.com/office/drawing/2014/main" id="{D48B2953-2133-D540-930F-E7707B517124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4" name="Oval 253">
                    <a:extLst>
                      <a:ext uri="{FF2B5EF4-FFF2-40B4-BE49-F238E27FC236}">
                        <a16:creationId xmlns:a16="http://schemas.microsoft.com/office/drawing/2014/main" id="{C8625FCA-2A67-C542-938F-2BD69AE25CDA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5" name="Oval 254">
                    <a:extLst>
                      <a:ext uri="{FF2B5EF4-FFF2-40B4-BE49-F238E27FC236}">
                        <a16:creationId xmlns:a16="http://schemas.microsoft.com/office/drawing/2014/main" id="{FFA4B0BA-BDCE-3142-A22E-5281A604C714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6" name="Oval 255">
                    <a:extLst>
                      <a:ext uri="{FF2B5EF4-FFF2-40B4-BE49-F238E27FC236}">
                        <a16:creationId xmlns:a16="http://schemas.microsoft.com/office/drawing/2014/main" id="{2E48C1D4-07B5-C64D-B133-93DCD308758A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236" name="Group 235">
                <a:extLst>
                  <a:ext uri="{FF2B5EF4-FFF2-40B4-BE49-F238E27FC236}">
                    <a16:creationId xmlns:a16="http://schemas.microsoft.com/office/drawing/2014/main" id="{14961390-EE41-364F-873F-A63C058B6C8F}"/>
                  </a:ext>
                </a:extLst>
              </p:cNvPr>
              <p:cNvGrpSpPr/>
              <p:nvPr/>
            </p:nvGrpSpPr>
            <p:grpSpPr>
              <a:xfrm>
                <a:off x="5609392" y="2407994"/>
                <a:ext cx="1091586" cy="804982"/>
                <a:chOff x="5334009" y="1598212"/>
                <a:chExt cx="1164485" cy="858741"/>
              </a:xfrm>
            </p:grpSpPr>
            <p:sp>
              <p:nvSpPr>
                <p:cNvPr id="237" name="Rounded Rectangle 236">
                  <a:extLst>
                    <a:ext uri="{FF2B5EF4-FFF2-40B4-BE49-F238E27FC236}">
                      <a16:creationId xmlns:a16="http://schemas.microsoft.com/office/drawing/2014/main" id="{40C434E6-98AA-ED4D-B12B-A6ACE66A0F5F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238" name="Group 237">
                  <a:extLst>
                    <a:ext uri="{FF2B5EF4-FFF2-40B4-BE49-F238E27FC236}">
                      <a16:creationId xmlns:a16="http://schemas.microsoft.com/office/drawing/2014/main" id="{D9BD58B7-DE19-0A4E-A51D-119A41F2F14A}"/>
                    </a:ext>
                  </a:extLst>
                </p:cNvPr>
                <p:cNvGrpSpPr/>
                <p:nvPr/>
              </p:nvGrpSpPr>
              <p:grpSpPr>
                <a:xfrm>
                  <a:off x="5433150" y="1629278"/>
                  <a:ext cx="966204" cy="783271"/>
                  <a:chOff x="5997323" y="1469764"/>
                  <a:chExt cx="1476986" cy="1197346"/>
                </a:xfrm>
              </p:grpSpPr>
              <p:sp>
                <p:nvSpPr>
                  <p:cNvPr id="239" name="Oval 238">
                    <a:extLst>
                      <a:ext uri="{FF2B5EF4-FFF2-40B4-BE49-F238E27FC236}">
                        <a16:creationId xmlns:a16="http://schemas.microsoft.com/office/drawing/2014/main" id="{83E54CD1-3AF5-1640-A570-782CFFAC6580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0" name="Oval 239">
                    <a:extLst>
                      <a:ext uri="{FF2B5EF4-FFF2-40B4-BE49-F238E27FC236}">
                        <a16:creationId xmlns:a16="http://schemas.microsoft.com/office/drawing/2014/main" id="{63EFF2AD-B1E5-084A-9A33-305C29ABF895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1" name="Oval 240">
                    <a:extLst>
                      <a:ext uri="{FF2B5EF4-FFF2-40B4-BE49-F238E27FC236}">
                        <a16:creationId xmlns:a16="http://schemas.microsoft.com/office/drawing/2014/main" id="{79087869-3CF9-264F-8B7D-5D8929B943AF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2" name="Oval 241">
                    <a:extLst>
                      <a:ext uri="{FF2B5EF4-FFF2-40B4-BE49-F238E27FC236}">
                        <a16:creationId xmlns:a16="http://schemas.microsoft.com/office/drawing/2014/main" id="{A13D72C9-A971-DA45-BD00-9C2D697CA8C7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3" name="Oval 242">
                    <a:extLst>
                      <a:ext uri="{FF2B5EF4-FFF2-40B4-BE49-F238E27FC236}">
                        <a16:creationId xmlns:a16="http://schemas.microsoft.com/office/drawing/2014/main" id="{264686CF-6BCF-4944-A6A3-246BD6DC6155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4" name="Oval 243">
                    <a:extLst>
                      <a:ext uri="{FF2B5EF4-FFF2-40B4-BE49-F238E27FC236}">
                        <a16:creationId xmlns:a16="http://schemas.microsoft.com/office/drawing/2014/main" id="{7731CB0B-2F2F-C341-890F-6DE0E3CD853C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5" name="Oval 244">
                    <a:extLst>
                      <a:ext uri="{FF2B5EF4-FFF2-40B4-BE49-F238E27FC236}">
                        <a16:creationId xmlns:a16="http://schemas.microsoft.com/office/drawing/2014/main" id="{A394BEE7-A767-F44F-9799-5301020A8151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6" name="Oval 245">
                    <a:extLst>
                      <a:ext uri="{FF2B5EF4-FFF2-40B4-BE49-F238E27FC236}">
                        <a16:creationId xmlns:a16="http://schemas.microsoft.com/office/drawing/2014/main" id="{FAB6D222-B014-AD4F-9903-64B06E2062FB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7" name="Oval 246">
                    <a:extLst>
                      <a:ext uri="{FF2B5EF4-FFF2-40B4-BE49-F238E27FC236}">
                        <a16:creationId xmlns:a16="http://schemas.microsoft.com/office/drawing/2014/main" id="{18D4570B-62E7-0B45-8BA6-7775BAF68340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</p:grpSp>
        <p:sp>
          <p:nvSpPr>
            <p:cNvPr id="375" name="TextBox 374">
              <a:extLst>
                <a:ext uri="{FF2B5EF4-FFF2-40B4-BE49-F238E27FC236}">
                  <a16:creationId xmlns:a16="http://schemas.microsoft.com/office/drawing/2014/main" id="{E6290070-0E9B-6546-8390-E67D7A6AF9D8}"/>
                </a:ext>
              </a:extLst>
            </p:cNvPr>
            <p:cNvSpPr txBox="1"/>
            <p:nvPr/>
          </p:nvSpPr>
          <p:spPr>
            <a:xfrm>
              <a:off x="5320149" y="3275578"/>
              <a:ext cx="242848" cy="237162"/>
            </a:xfrm>
            <a:prstGeom prst="rect">
              <a:avLst/>
            </a:prstGeom>
            <a:noFill/>
            <a:ln>
              <a:solidFill>
                <a:srgbClr val="388249"/>
              </a:solidFill>
            </a:ln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r>
                <a:rPr lang="el-GR" sz="1400" dirty="0"/>
                <a:t>λ</a:t>
              </a:r>
              <a:endParaRPr lang="en-DE" sz="1400" dirty="0"/>
            </a:p>
          </p:txBody>
        </p:sp>
        <p:cxnSp>
          <p:nvCxnSpPr>
            <p:cNvPr id="377" name="Straight Arrow Connector 376">
              <a:extLst>
                <a:ext uri="{FF2B5EF4-FFF2-40B4-BE49-F238E27FC236}">
                  <a16:creationId xmlns:a16="http://schemas.microsoft.com/office/drawing/2014/main" id="{67A3BB68-A8E3-CC41-9F56-A3AABBDA9F9D}"/>
                </a:ext>
              </a:extLst>
            </p:cNvPr>
            <p:cNvCxnSpPr>
              <a:stCxn id="375" idx="3"/>
            </p:cNvCxnSpPr>
            <p:nvPr/>
          </p:nvCxnSpPr>
          <p:spPr>
            <a:xfrm>
              <a:off x="5562997" y="3394159"/>
              <a:ext cx="158220" cy="5441"/>
            </a:xfrm>
            <a:prstGeom prst="straightConnector1">
              <a:avLst/>
            </a:prstGeom>
            <a:ln>
              <a:solidFill>
                <a:srgbClr val="38824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161D05C-BCAE-2241-A62E-BA755DFF474A}"/>
              </a:ext>
            </a:extLst>
          </p:cNvPr>
          <p:cNvSpPr txBox="1"/>
          <p:nvPr/>
        </p:nvSpPr>
        <p:spPr>
          <a:xfrm>
            <a:off x="9341606" y="1875132"/>
            <a:ext cx="69791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3: Clustering:</a:t>
            </a:r>
          </a:p>
          <a:p>
            <a:pPr marL="285750" indent="-285750">
              <a:buFontTx/>
              <a:buChar char="-"/>
            </a:pPr>
            <a:r>
              <a:rPr lang="en-DE" dirty="0"/>
              <a:t>e.g. DBSCAN with constant hyperparameters and different Datasets</a:t>
            </a:r>
          </a:p>
          <a:p>
            <a:pPr marL="285750" indent="-285750">
              <a:buFontTx/>
              <a:buChar char="-"/>
            </a:pPr>
            <a:r>
              <a:rPr lang="en-GB" dirty="0"/>
              <a:t>O</a:t>
            </a:r>
            <a:r>
              <a:rPr lang="en-DE" dirty="0"/>
              <a:t>r DeepDPM: </a:t>
            </a:r>
          </a:p>
          <a:p>
            <a:pPr marL="742950" lvl="1" indent="-285750">
              <a:buFontTx/>
              <a:buChar char="-"/>
            </a:pPr>
            <a:r>
              <a:rPr lang="en-DE" dirty="0"/>
              <a:t>advantage – learn from dataset, learn cluster amount k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B</a:t>
            </a:r>
            <a:r>
              <a:rPr lang="en-DE" dirty="0"/>
              <a:t>ut check before, if DeepDPM can handle missing values already</a:t>
            </a:r>
          </a:p>
        </p:txBody>
      </p:sp>
      <p:sp>
        <p:nvSpPr>
          <p:cNvPr id="86" name="Content Placeholder 2">
            <a:extLst>
              <a:ext uri="{FF2B5EF4-FFF2-40B4-BE49-F238E27FC236}">
                <a16:creationId xmlns:a16="http://schemas.microsoft.com/office/drawing/2014/main" id="{11DE6E84-862C-8843-BDC4-F97342B03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" y="1193881"/>
            <a:ext cx="7587980" cy="919247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dirty="0"/>
              <a:t>How is it possible to improve clustering of missing values/dimensions datasets with model based filling strategies?</a:t>
            </a:r>
          </a:p>
        </p:txBody>
      </p:sp>
      <p:sp>
        <p:nvSpPr>
          <p:cNvPr id="87" name="Right Arrow 86">
            <a:extLst>
              <a:ext uri="{FF2B5EF4-FFF2-40B4-BE49-F238E27FC236}">
                <a16:creationId xmlns:a16="http://schemas.microsoft.com/office/drawing/2014/main" id="{9AECFFF1-8E3E-914E-8D93-FC5A62563BC7}"/>
              </a:ext>
            </a:extLst>
          </p:cNvPr>
          <p:cNvSpPr/>
          <p:nvPr/>
        </p:nvSpPr>
        <p:spPr>
          <a:xfrm>
            <a:off x="2027556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3EFD092-2BFB-0044-B5A6-DCC9C1FB189E}"/>
              </a:ext>
            </a:extLst>
          </p:cNvPr>
          <p:cNvSpPr txBox="1"/>
          <p:nvPr/>
        </p:nvSpPr>
        <p:spPr>
          <a:xfrm>
            <a:off x="2550392" y="3324159"/>
            <a:ext cx="151442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2 Filling Strategy</a:t>
            </a:r>
            <a:endParaRPr lang="en-DE" sz="1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6A7E97-E901-F04D-9D97-35709C0A0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310" y="2744266"/>
            <a:ext cx="1297507" cy="516442"/>
          </a:xfrm>
          <a:prstGeom prst="rect">
            <a:avLst/>
          </a:prstGeom>
        </p:spPr>
      </p:pic>
      <p:sp>
        <p:nvSpPr>
          <p:cNvPr id="64" name="U-turn Arrow 63">
            <a:extLst>
              <a:ext uri="{FF2B5EF4-FFF2-40B4-BE49-F238E27FC236}">
                <a16:creationId xmlns:a16="http://schemas.microsoft.com/office/drawing/2014/main" id="{F84709EB-1E01-9E36-40CA-40EF458338FF}"/>
              </a:ext>
            </a:extLst>
          </p:cNvPr>
          <p:cNvSpPr/>
          <p:nvPr/>
        </p:nvSpPr>
        <p:spPr>
          <a:xfrm rot="10800000">
            <a:off x="2782527" y="3687325"/>
            <a:ext cx="981567" cy="535963"/>
          </a:xfrm>
          <a:prstGeom prst="uturnArrow">
            <a:avLst>
              <a:gd name="adj1" fmla="val 0"/>
              <a:gd name="adj2" fmla="val 25000"/>
              <a:gd name="adj3" fmla="val 23633"/>
              <a:gd name="adj4" fmla="val 43750"/>
              <a:gd name="adj5" fmla="val 100000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65" name="Right Arrow 64">
            <a:extLst>
              <a:ext uri="{FF2B5EF4-FFF2-40B4-BE49-F238E27FC236}">
                <a16:creationId xmlns:a16="http://schemas.microsoft.com/office/drawing/2014/main" id="{645BCD35-DA87-8A17-3154-C215AAF8A470}"/>
              </a:ext>
            </a:extLst>
          </p:cNvPr>
          <p:cNvSpPr/>
          <p:nvPr/>
        </p:nvSpPr>
        <p:spPr>
          <a:xfrm>
            <a:off x="4081561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66" name="Right Arrow 65">
            <a:extLst>
              <a:ext uri="{FF2B5EF4-FFF2-40B4-BE49-F238E27FC236}">
                <a16:creationId xmlns:a16="http://schemas.microsoft.com/office/drawing/2014/main" id="{E2B51CD1-15C5-EF5E-DB71-4995714BB2A7}"/>
              </a:ext>
            </a:extLst>
          </p:cNvPr>
          <p:cNvSpPr/>
          <p:nvPr/>
        </p:nvSpPr>
        <p:spPr>
          <a:xfrm>
            <a:off x="6104822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2EFCC-32B2-5495-F478-A2AB44474D65}"/>
              </a:ext>
            </a:extLst>
          </p:cNvPr>
          <p:cNvSpPr txBox="1"/>
          <p:nvPr/>
        </p:nvSpPr>
        <p:spPr>
          <a:xfrm>
            <a:off x="2782526" y="4223288"/>
            <a:ext cx="1097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C</a:t>
            </a:r>
            <a:r>
              <a:rPr lang="en-DE" sz="1400" dirty="0"/>
              <a:t>ustom loss </a:t>
            </a:r>
          </a:p>
          <a:p>
            <a:pPr algn="ctr"/>
            <a:r>
              <a:rPr lang="en-DE" sz="1400" dirty="0"/>
              <a:t>function</a:t>
            </a:r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9E937E00-7045-0765-B4EE-35D42E0DD1EC}"/>
              </a:ext>
            </a:extLst>
          </p:cNvPr>
          <p:cNvSpPr/>
          <p:nvPr/>
        </p:nvSpPr>
        <p:spPr>
          <a:xfrm rot="5400000">
            <a:off x="7368708" y="4053374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</p:spTree>
    <p:extLst>
      <p:ext uri="{BB962C8B-B14F-4D97-AF65-F5344CB8AC3E}">
        <p14:creationId xmlns:p14="http://schemas.microsoft.com/office/powerpoint/2010/main" val="993875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 – RQ2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11</a:t>
            </a:fld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0B466CAB-842E-8142-A312-BD662E977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" y="1193882"/>
            <a:ext cx="7587980" cy="579570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dirty="0"/>
              <a:t>How does the number of dimensions influence the cluster/outlier results?</a:t>
            </a:r>
          </a:p>
        </p:txBody>
      </p:sp>
      <p:graphicFrame>
        <p:nvGraphicFramePr>
          <p:cNvPr id="81" name="Table 80">
            <a:extLst>
              <a:ext uri="{FF2B5EF4-FFF2-40B4-BE49-F238E27FC236}">
                <a16:creationId xmlns:a16="http://schemas.microsoft.com/office/drawing/2014/main" id="{62B3BC98-FDA9-64A5-B1A7-C7920EB993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553231"/>
              </p:ext>
            </p:extLst>
          </p:nvPr>
        </p:nvGraphicFramePr>
        <p:xfrm>
          <a:off x="584420" y="222491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3" name="Table 142">
            <a:extLst>
              <a:ext uri="{FF2B5EF4-FFF2-40B4-BE49-F238E27FC236}">
                <a16:creationId xmlns:a16="http://schemas.microsoft.com/office/drawing/2014/main" id="{940ABD58-F0F6-1C0B-58BE-A884C94F8C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352246"/>
              </p:ext>
            </p:extLst>
          </p:nvPr>
        </p:nvGraphicFramePr>
        <p:xfrm>
          <a:off x="4729276" y="2081084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4" name="Table 143">
            <a:extLst>
              <a:ext uri="{FF2B5EF4-FFF2-40B4-BE49-F238E27FC236}">
                <a16:creationId xmlns:a16="http://schemas.microsoft.com/office/drawing/2014/main" id="{A5E879E7-E7DE-9FD0-C5F5-206A18668C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840470"/>
              </p:ext>
            </p:extLst>
          </p:nvPr>
        </p:nvGraphicFramePr>
        <p:xfrm>
          <a:off x="4805472" y="2164206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5" name="Table 144">
            <a:extLst>
              <a:ext uri="{FF2B5EF4-FFF2-40B4-BE49-F238E27FC236}">
                <a16:creationId xmlns:a16="http://schemas.microsoft.com/office/drawing/2014/main" id="{1836A397-4282-E005-3BC0-E7E05D8B3F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56093"/>
              </p:ext>
            </p:extLst>
          </p:nvPr>
        </p:nvGraphicFramePr>
        <p:xfrm>
          <a:off x="4883192" y="2247327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46" name="TextBox 145">
            <a:extLst>
              <a:ext uri="{FF2B5EF4-FFF2-40B4-BE49-F238E27FC236}">
                <a16:creationId xmlns:a16="http://schemas.microsoft.com/office/drawing/2014/main" id="{709C6232-18B7-7D73-F350-6625F27924E6}"/>
              </a:ext>
            </a:extLst>
          </p:cNvPr>
          <p:cNvSpPr txBox="1"/>
          <p:nvPr/>
        </p:nvSpPr>
        <p:spPr>
          <a:xfrm>
            <a:off x="404037" y="3050030"/>
            <a:ext cx="151620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1 Datasets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6EFECA9E-E5B9-EACF-4CD3-1A961B45656F}"/>
              </a:ext>
            </a:extLst>
          </p:cNvPr>
          <p:cNvSpPr txBox="1"/>
          <p:nvPr/>
        </p:nvSpPr>
        <p:spPr>
          <a:xfrm>
            <a:off x="4715618" y="3072115"/>
            <a:ext cx="1254801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3 Full Datasets</a:t>
            </a:r>
            <a:endParaRPr lang="en-DE" sz="1400" dirty="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2D064AAB-44DF-BEA6-F500-589EFE2FEBF3}"/>
              </a:ext>
            </a:extLst>
          </p:cNvPr>
          <p:cNvSpPr txBox="1"/>
          <p:nvPr/>
        </p:nvSpPr>
        <p:spPr>
          <a:xfrm>
            <a:off x="6940198" y="3036007"/>
            <a:ext cx="1331989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4 Clustering</a:t>
            </a:r>
            <a:endParaRPr lang="en-DE" sz="1400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0A0333A9-49AD-E132-29D8-99B81C945DC2}"/>
              </a:ext>
            </a:extLst>
          </p:cNvPr>
          <p:cNvSpPr txBox="1"/>
          <p:nvPr/>
        </p:nvSpPr>
        <p:spPr>
          <a:xfrm>
            <a:off x="6757759" y="4853874"/>
            <a:ext cx="1514428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5 Performance Ratings</a:t>
            </a:r>
            <a:endParaRPr lang="en-GB" sz="1400" dirty="0"/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FCF010AE-1A5B-2EAA-0686-E00665ECB010}"/>
              </a:ext>
            </a:extLst>
          </p:cNvPr>
          <p:cNvGrpSpPr/>
          <p:nvPr/>
        </p:nvGrpSpPr>
        <p:grpSpPr>
          <a:xfrm>
            <a:off x="6956264" y="4246398"/>
            <a:ext cx="1080120" cy="564413"/>
            <a:chOff x="7092280" y="2161939"/>
            <a:chExt cx="1080120" cy="564413"/>
          </a:xfrm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028D7FF-7755-9BDF-D62C-8C37F1DF6D79}"/>
                </a:ext>
              </a:extLst>
            </p:cNvPr>
            <p:cNvSpPr/>
            <p:nvPr/>
          </p:nvSpPr>
          <p:spPr>
            <a:xfrm>
              <a:off x="7092280" y="2161939"/>
              <a:ext cx="1080120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C3B95BB-F44A-8BBC-2A91-2A59870C3867}"/>
                </a:ext>
              </a:extLst>
            </p:cNvPr>
            <p:cNvSpPr/>
            <p:nvPr/>
          </p:nvSpPr>
          <p:spPr>
            <a:xfrm>
              <a:off x="7092280" y="2362895"/>
              <a:ext cx="864096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0A58296-0341-A1AB-CE94-39B8FF6111BE}"/>
                </a:ext>
              </a:extLst>
            </p:cNvPr>
            <p:cNvSpPr/>
            <p:nvPr/>
          </p:nvSpPr>
          <p:spPr>
            <a:xfrm>
              <a:off x="7092280" y="2563851"/>
              <a:ext cx="432048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5FB3170-C37A-2647-5BE3-27AFF8DA5846}"/>
              </a:ext>
            </a:extLst>
          </p:cNvPr>
          <p:cNvGrpSpPr/>
          <p:nvPr/>
        </p:nvGrpSpPr>
        <p:grpSpPr>
          <a:xfrm>
            <a:off x="6761011" y="2255801"/>
            <a:ext cx="1331989" cy="738664"/>
            <a:chOff x="5320149" y="3024827"/>
            <a:chExt cx="1331989" cy="738664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5BD3C51F-7F79-F457-1579-AC97875F4E2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29691" y="3024827"/>
              <a:ext cx="922447" cy="738664"/>
              <a:chOff x="5478018" y="2233670"/>
              <a:chExt cx="1222960" cy="979306"/>
            </a:xfrm>
          </p:grpSpPr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8A8E6EE5-3DD7-FA7C-92BA-443972D41519}"/>
                  </a:ext>
                </a:extLst>
              </p:cNvPr>
              <p:cNvGrpSpPr/>
              <p:nvPr/>
            </p:nvGrpSpPr>
            <p:grpSpPr>
              <a:xfrm>
                <a:off x="5478018" y="2233670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81" name="Rounded Rectangle 180">
                  <a:extLst>
                    <a:ext uri="{FF2B5EF4-FFF2-40B4-BE49-F238E27FC236}">
                      <a16:creationId xmlns:a16="http://schemas.microsoft.com/office/drawing/2014/main" id="{072188EB-3BF2-1556-7052-56E4D822B354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82" name="Group 181">
                  <a:extLst>
                    <a:ext uri="{FF2B5EF4-FFF2-40B4-BE49-F238E27FC236}">
                      <a16:creationId xmlns:a16="http://schemas.microsoft.com/office/drawing/2014/main" id="{3425D79A-854E-A156-B0AB-B6B335E5C2FE}"/>
                    </a:ext>
                  </a:extLst>
                </p:cNvPr>
                <p:cNvGrpSpPr/>
                <p:nvPr/>
              </p:nvGrpSpPr>
              <p:grpSpPr>
                <a:xfrm>
                  <a:off x="5433150" y="1661329"/>
                  <a:ext cx="966204" cy="751220"/>
                  <a:chOff x="5997323" y="1518759"/>
                  <a:chExt cx="1476986" cy="1148351"/>
                </a:xfrm>
              </p:grpSpPr>
              <p:sp>
                <p:nvSpPr>
                  <p:cNvPr id="183" name="Oval 182">
                    <a:extLst>
                      <a:ext uri="{FF2B5EF4-FFF2-40B4-BE49-F238E27FC236}">
                        <a16:creationId xmlns:a16="http://schemas.microsoft.com/office/drawing/2014/main" id="{36D211FC-7563-BCCF-D345-79FB90A96A79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4" name="Oval 183">
                    <a:extLst>
                      <a:ext uri="{FF2B5EF4-FFF2-40B4-BE49-F238E27FC236}">
                        <a16:creationId xmlns:a16="http://schemas.microsoft.com/office/drawing/2014/main" id="{B297DFF6-C7DC-DFC6-8051-F20DEC7938E0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5" name="Oval 184">
                    <a:extLst>
                      <a:ext uri="{FF2B5EF4-FFF2-40B4-BE49-F238E27FC236}">
                        <a16:creationId xmlns:a16="http://schemas.microsoft.com/office/drawing/2014/main" id="{57DAC89D-54E6-1775-9D62-97ABC83A2B29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6" name="Oval 185">
                    <a:extLst>
                      <a:ext uri="{FF2B5EF4-FFF2-40B4-BE49-F238E27FC236}">
                        <a16:creationId xmlns:a16="http://schemas.microsoft.com/office/drawing/2014/main" id="{40D2502D-0896-B610-A39F-C6976A9EA6F0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7" name="Oval 186">
                    <a:extLst>
                      <a:ext uri="{FF2B5EF4-FFF2-40B4-BE49-F238E27FC236}">
                        <a16:creationId xmlns:a16="http://schemas.microsoft.com/office/drawing/2014/main" id="{FAE8898D-6ED2-9A40-267F-E8BE49479E59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2F42171E-264F-0C99-DA85-D39CC0E32E12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9" name="Oval 188">
                    <a:extLst>
                      <a:ext uri="{FF2B5EF4-FFF2-40B4-BE49-F238E27FC236}">
                        <a16:creationId xmlns:a16="http://schemas.microsoft.com/office/drawing/2014/main" id="{020074FD-0F3E-64A9-A509-132CC69F237B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90" name="Oval 189">
                    <a:extLst>
                      <a:ext uri="{FF2B5EF4-FFF2-40B4-BE49-F238E27FC236}">
                        <a16:creationId xmlns:a16="http://schemas.microsoft.com/office/drawing/2014/main" id="{99031FE3-DCC0-5388-19BB-B465714352FB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8AB0A22B-263B-B563-2DE6-1BA009CFEBA3}"/>
                  </a:ext>
                </a:extLst>
              </p:cNvPr>
              <p:cNvGrpSpPr/>
              <p:nvPr/>
            </p:nvGrpSpPr>
            <p:grpSpPr>
              <a:xfrm>
                <a:off x="5543706" y="2320832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72" name="Rounded Rectangle 171">
                  <a:extLst>
                    <a:ext uri="{FF2B5EF4-FFF2-40B4-BE49-F238E27FC236}">
                      <a16:creationId xmlns:a16="http://schemas.microsoft.com/office/drawing/2014/main" id="{0F8E95DE-5506-2F0E-93A1-1C50E6287B6E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C93DD910-73DC-D2CF-4E30-0EBF1508174E}"/>
                    </a:ext>
                  </a:extLst>
                </p:cNvPr>
                <p:cNvGrpSpPr/>
                <p:nvPr/>
              </p:nvGrpSpPr>
              <p:grpSpPr>
                <a:xfrm>
                  <a:off x="5477918" y="1629278"/>
                  <a:ext cx="921438" cy="783271"/>
                  <a:chOff x="6065755" y="1469764"/>
                  <a:chExt cx="1408554" cy="1197346"/>
                </a:xfrm>
              </p:grpSpPr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66166A0-E16B-3ECB-5BAD-6FDB5FC6FFDD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5" name="Oval 174">
                    <a:extLst>
                      <a:ext uri="{FF2B5EF4-FFF2-40B4-BE49-F238E27FC236}">
                        <a16:creationId xmlns:a16="http://schemas.microsoft.com/office/drawing/2014/main" id="{D4780281-79A8-4869-E8C6-225B12656E1F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6" name="Oval 175">
                    <a:extLst>
                      <a:ext uri="{FF2B5EF4-FFF2-40B4-BE49-F238E27FC236}">
                        <a16:creationId xmlns:a16="http://schemas.microsoft.com/office/drawing/2014/main" id="{20D48877-E772-B9BB-3467-3DCF5478E3E5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7" name="Oval 176">
                    <a:extLst>
                      <a:ext uri="{FF2B5EF4-FFF2-40B4-BE49-F238E27FC236}">
                        <a16:creationId xmlns:a16="http://schemas.microsoft.com/office/drawing/2014/main" id="{1A22FDC4-35F2-25EA-5D83-F7CE9C498733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57433D65-B49F-C4A4-EE40-92666EF295E9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9" name="Oval 178">
                    <a:extLst>
                      <a:ext uri="{FF2B5EF4-FFF2-40B4-BE49-F238E27FC236}">
                        <a16:creationId xmlns:a16="http://schemas.microsoft.com/office/drawing/2014/main" id="{75EA728B-718C-4CE3-FE70-C7548BB10FEE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1AC23C-CAB1-719A-246D-CD8C005D228A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5A72057-79A1-433E-9A40-A4FC30FA819B}"/>
                  </a:ext>
                </a:extLst>
              </p:cNvPr>
              <p:cNvGrpSpPr/>
              <p:nvPr/>
            </p:nvGrpSpPr>
            <p:grpSpPr>
              <a:xfrm>
                <a:off x="5609392" y="2407994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61" name="Rounded Rectangle 160">
                  <a:extLst>
                    <a:ext uri="{FF2B5EF4-FFF2-40B4-BE49-F238E27FC236}">
                      <a16:creationId xmlns:a16="http://schemas.microsoft.com/office/drawing/2014/main" id="{E76FD8D4-4290-0613-9451-4FEF04591175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B941BFDE-4C3F-53AF-6607-10F39A15BE5A}"/>
                    </a:ext>
                  </a:extLst>
                </p:cNvPr>
                <p:cNvGrpSpPr/>
                <p:nvPr/>
              </p:nvGrpSpPr>
              <p:grpSpPr>
                <a:xfrm>
                  <a:off x="5433150" y="1629278"/>
                  <a:ext cx="966204" cy="783271"/>
                  <a:chOff x="5997323" y="1469764"/>
                  <a:chExt cx="1476986" cy="1197346"/>
                </a:xfrm>
              </p:grpSpPr>
              <p:sp>
                <p:nvSpPr>
                  <p:cNvPr id="163" name="Oval 162">
                    <a:extLst>
                      <a:ext uri="{FF2B5EF4-FFF2-40B4-BE49-F238E27FC236}">
                        <a16:creationId xmlns:a16="http://schemas.microsoft.com/office/drawing/2014/main" id="{7A4E765F-B9DB-84BB-82D4-2CF5A1DF5CF6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4" name="Oval 163">
                    <a:extLst>
                      <a:ext uri="{FF2B5EF4-FFF2-40B4-BE49-F238E27FC236}">
                        <a16:creationId xmlns:a16="http://schemas.microsoft.com/office/drawing/2014/main" id="{B451F151-0B88-5C33-5F97-89899CA49047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5" name="Oval 164">
                    <a:extLst>
                      <a:ext uri="{FF2B5EF4-FFF2-40B4-BE49-F238E27FC236}">
                        <a16:creationId xmlns:a16="http://schemas.microsoft.com/office/drawing/2014/main" id="{A74DA785-19E2-A3AA-9E4F-A630470EB51C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6" name="Oval 165">
                    <a:extLst>
                      <a:ext uri="{FF2B5EF4-FFF2-40B4-BE49-F238E27FC236}">
                        <a16:creationId xmlns:a16="http://schemas.microsoft.com/office/drawing/2014/main" id="{CA9D396D-2A2C-971B-A5E2-AC94E9AB5265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7" name="Oval 166">
                    <a:extLst>
                      <a:ext uri="{FF2B5EF4-FFF2-40B4-BE49-F238E27FC236}">
                        <a16:creationId xmlns:a16="http://schemas.microsoft.com/office/drawing/2014/main" id="{8D5236E3-1E61-38D5-26D7-CA4196088A02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8" name="Oval 167">
                    <a:extLst>
                      <a:ext uri="{FF2B5EF4-FFF2-40B4-BE49-F238E27FC236}">
                        <a16:creationId xmlns:a16="http://schemas.microsoft.com/office/drawing/2014/main" id="{DF55DFFB-69D6-D1D3-AE94-C27C8CF07A14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9" name="Oval 168">
                    <a:extLst>
                      <a:ext uri="{FF2B5EF4-FFF2-40B4-BE49-F238E27FC236}">
                        <a16:creationId xmlns:a16="http://schemas.microsoft.com/office/drawing/2014/main" id="{20FA5636-AAAB-4AB0-FDA0-078D637BF80E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0" name="Oval 169">
                    <a:extLst>
                      <a:ext uri="{FF2B5EF4-FFF2-40B4-BE49-F238E27FC236}">
                        <a16:creationId xmlns:a16="http://schemas.microsoft.com/office/drawing/2014/main" id="{0EF02605-28C1-D145-4769-E23BA552963D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1" name="Oval 170">
                    <a:extLst>
                      <a:ext uri="{FF2B5EF4-FFF2-40B4-BE49-F238E27FC236}">
                        <a16:creationId xmlns:a16="http://schemas.microsoft.com/office/drawing/2014/main" id="{C4E3C983-9813-1EE8-2E97-C71FC559CF9E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</p:grp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3B4AA24C-81BA-E495-73F8-1090F5037F62}"/>
                </a:ext>
              </a:extLst>
            </p:cNvPr>
            <p:cNvSpPr txBox="1"/>
            <p:nvPr/>
          </p:nvSpPr>
          <p:spPr>
            <a:xfrm>
              <a:off x="5320149" y="3275578"/>
              <a:ext cx="242848" cy="237162"/>
            </a:xfrm>
            <a:prstGeom prst="rect">
              <a:avLst/>
            </a:prstGeom>
            <a:noFill/>
            <a:ln>
              <a:solidFill>
                <a:srgbClr val="388249"/>
              </a:solidFill>
            </a:ln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r>
                <a:rPr lang="el-GR" sz="1400" dirty="0"/>
                <a:t>λ</a:t>
              </a:r>
              <a:endParaRPr lang="en-DE" sz="1400" dirty="0"/>
            </a:p>
          </p:txBody>
        </p: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4951845A-988D-CD6F-F402-474917C4CB8B}"/>
                </a:ext>
              </a:extLst>
            </p:cNvPr>
            <p:cNvCxnSpPr>
              <a:stCxn id="156" idx="3"/>
            </p:cNvCxnSpPr>
            <p:nvPr/>
          </p:nvCxnSpPr>
          <p:spPr>
            <a:xfrm>
              <a:off x="5562997" y="3394159"/>
              <a:ext cx="158220" cy="5441"/>
            </a:xfrm>
            <a:prstGeom prst="straightConnector1">
              <a:avLst/>
            </a:prstGeom>
            <a:ln>
              <a:solidFill>
                <a:srgbClr val="38824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Right Arrow 190">
            <a:extLst>
              <a:ext uri="{FF2B5EF4-FFF2-40B4-BE49-F238E27FC236}">
                <a16:creationId xmlns:a16="http://schemas.microsoft.com/office/drawing/2014/main" id="{C1CB20C7-BC6C-DF75-FB3F-5E51F0787114}"/>
              </a:ext>
            </a:extLst>
          </p:cNvPr>
          <p:cNvSpPr/>
          <p:nvPr/>
        </p:nvSpPr>
        <p:spPr>
          <a:xfrm>
            <a:off x="2027556" y="243868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74D3D08-6753-E93E-8441-D81BDAA1656B}"/>
              </a:ext>
            </a:extLst>
          </p:cNvPr>
          <p:cNvSpPr txBox="1"/>
          <p:nvPr/>
        </p:nvSpPr>
        <p:spPr>
          <a:xfrm>
            <a:off x="2550392" y="2882074"/>
            <a:ext cx="151442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2 Filling Strategy</a:t>
            </a:r>
            <a:endParaRPr lang="en-DE" sz="1400" dirty="0"/>
          </a:p>
        </p:txBody>
      </p:sp>
      <p:pic>
        <p:nvPicPr>
          <p:cNvPr id="193" name="Picture 192">
            <a:extLst>
              <a:ext uri="{FF2B5EF4-FFF2-40B4-BE49-F238E27FC236}">
                <a16:creationId xmlns:a16="http://schemas.microsoft.com/office/drawing/2014/main" id="{A1E641A2-5630-2C08-4FFD-D93EB6701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310" y="2302181"/>
            <a:ext cx="1297507" cy="516442"/>
          </a:xfrm>
          <a:prstGeom prst="rect">
            <a:avLst/>
          </a:prstGeom>
        </p:spPr>
      </p:pic>
      <p:sp>
        <p:nvSpPr>
          <p:cNvPr id="194" name="U-turn Arrow 193">
            <a:extLst>
              <a:ext uri="{FF2B5EF4-FFF2-40B4-BE49-F238E27FC236}">
                <a16:creationId xmlns:a16="http://schemas.microsoft.com/office/drawing/2014/main" id="{FC626845-8F5D-DD33-1261-F829C039342A}"/>
              </a:ext>
            </a:extLst>
          </p:cNvPr>
          <p:cNvSpPr/>
          <p:nvPr/>
        </p:nvSpPr>
        <p:spPr>
          <a:xfrm rot="10800000">
            <a:off x="2782527" y="3245240"/>
            <a:ext cx="981567" cy="535963"/>
          </a:xfrm>
          <a:prstGeom prst="uturnArrow">
            <a:avLst>
              <a:gd name="adj1" fmla="val 0"/>
              <a:gd name="adj2" fmla="val 25000"/>
              <a:gd name="adj3" fmla="val 23633"/>
              <a:gd name="adj4" fmla="val 43750"/>
              <a:gd name="adj5" fmla="val 100000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195" name="Right Arrow 194">
            <a:extLst>
              <a:ext uri="{FF2B5EF4-FFF2-40B4-BE49-F238E27FC236}">
                <a16:creationId xmlns:a16="http://schemas.microsoft.com/office/drawing/2014/main" id="{74F2D874-ACCE-2FC2-4196-0919F68F8470}"/>
              </a:ext>
            </a:extLst>
          </p:cNvPr>
          <p:cNvSpPr/>
          <p:nvPr/>
        </p:nvSpPr>
        <p:spPr>
          <a:xfrm>
            <a:off x="4081561" y="243868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6" name="Right Arrow 195">
            <a:extLst>
              <a:ext uri="{FF2B5EF4-FFF2-40B4-BE49-F238E27FC236}">
                <a16:creationId xmlns:a16="http://schemas.microsoft.com/office/drawing/2014/main" id="{959BA096-72DA-97A0-870D-F2A3FAD31A62}"/>
              </a:ext>
            </a:extLst>
          </p:cNvPr>
          <p:cNvSpPr/>
          <p:nvPr/>
        </p:nvSpPr>
        <p:spPr>
          <a:xfrm>
            <a:off x="6104822" y="243868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B5D8A1CB-892F-89B6-4021-AAABCB7CDD5F}"/>
              </a:ext>
            </a:extLst>
          </p:cNvPr>
          <p:cNvSpPr txBox="1"/>
          <p:nvPr/>
        </p:nvSpPr>
        <p:spPr>
          <a:xfrm>
            <a:off x="2846390" y="3781203"/>
            <a:ext cx="9701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dirty="0"/>
              <a:t>C</a:t>
            </a:r>
            <a:r>
              <a:rPr lang="en-DE" sz="1200" dirty="0"/>
              <a:t>ustom loss </a:t>
            </a:r>
          </a:p>
          <a:p>
            <a:pPr algn="ctr"/>
            <a:r>
              <a:rPr lang="en-DE" sz="1200" dirty="0"/>
              <a:t>function</a:t>
            </a:r>
          </a:p>
        </p:txBody>
      </p:sp>
      <p:sp>
        <p:nvSpPr>
          <p:cNvPr id="198" name="Right Arrow 197">
            <a:extLst>
              <a:ext uri="{FF2B5EF4-FFF2-40B4-BE49-F238E27FC236}">
                <a16:creationId xmlns:a16="http://schemas.microsoft.com/office/drawing/2014/main" id="{E2BC6477-798C-3964-3300-4F42CFA6B5F9}"/>
              </a:ext>
            </a:extLst>
          </p:cNvPr>
          <p:cNvSpPr/>
          <p:nvPr/>
        </p:nvSpPr>
        <p:spPr>
          <a:xfrm rot="5400000">
            <a:off x="7368708" y="3611289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66D4EF2D-695A-6BA0-5083-24871E80BB7F}"/>
              </a:ext>
            </a:extLst>
          </p:cNvPr>
          <p:cNvSpPr txBox="1"/>
          <p:nvPr/>
        </p:nvSpPr>
        <p:spPr>
          <a:xfrm>
            <a:off x="479167" y="3357807"/>
            <a:ext cx="1412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n</a:t>
            </a:r>
            <a:r>
              <a:rPr lang="en-DE" sz="1200" dirty="0"/>
              <a:t> runs </a:t>
            </a:r>
          </a:p>
          <a:p>
            <a:pPr algn="ctr"/>
            <a:r>
              <a:rPr lang="en-GB" sz="1200" dirty="0"/>
              <a:t>r</a:t>
            </a:r>
            <a:r>
              <a:rPr lang="en-DE" sz="1200" dirty="0"/>
              <a:t>andomly omit</a:t>
            </a:r>
          </a:p>
          <a:p>
            <a:pPr algn="ctr"/>
            <a:r>
              <a:rPr lang="en-DE" sz="1200" dirty="0"/>
              <a:t> x% of features</a:t>
            </a:r>
          </a:p>
        </p:txBody>
      </p: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08379C94-9D61-0257-9138-5FB32C796FA0}"/>
              </a:ext>
            </a:extLst>
          </p:cNvPr>
          <p:cNvCxnSpPr>
            <a:cxnSpLocks/>
          </p:cNvCxnSpPr>
          <p:nvPr/>
        </p:nvCxnSpPr>
        <p:spPr>
          <a:xfrm flipV="1">
            <a:off x="591529" y="2235027"/>
            <a:ext cx="243164" cy="743118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0E5B913-17D0-40DD-75B7-AA5522FC4E4F}"/>
              </a:ext>
            </a:extLst>
          </p:cNvPr>
          <p:cNvCxnSpPr>
            <a:cxnSpLocks/>
          </p:cNvCxnSpPr>
          <p:nvPr/>
        </p:nvCxnSpPr>
        <p:spPr>
          <a:xfrm flipV="1">
            <a:off x="1302157" y="2235027"/>
            <a:ext cx="243164" cy="743118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ABE82DE6-82B1-B6B1-5A13-72680F26CD37}"/>
              </a:ext>
            </a:extLst>
          </p:cNvPr>
          <p:cNvCxnSpPr>
            <a:cxnSpLocks/>
          </p:cNvCxnSpPr>
          <p:nvPr/>
        </p:nvCxnSpPr>
        <p:spPr>
          <a:xfrm flipV="1">
            <a:off x="1538746" y="2235027"/>
            <a:ext cx="243164" cy="743118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3" name="Picture 202">
            <a:extLst>
              <a:ext uri="{FF2B5EF4-FFF2-40B4-BE49-F238E27FC236}">
                <a16:creationId xmlns:a16="http://schemas.microsoft.com/office/drawing/2014/main" id="{37EF0720-8CE8-38CD-D24C-85E7F83D2A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-2402" r="41816" b="47010"/>
          <a:stretch/>
        </p:blipFill>
        <p:spPr>
          <a:xfrm>
            <a:off x="4970159" y="3963762"/>
            <a:ext cx="771507" cy="1166882"/>
          </a:xfrm>
          <a:prstGeom prst="rect">
            <a:avLst/>
          </a:prstGeom>
        </p:spPr>
      </p:pic>
      <p:sp>
        <p:nvSpPr>
          <p:cNvPr id="209" name="Right Arrow 208">
            <a:extLst>
              <a:ext uri="{FF2B5EF4-FFF2-40B4-BE49-F238E27FC236}">
                <a16:creationId xmlns:a16="http://schemas.microsoft.com/office/drawing/2014/main" id="{2056AE1F-CD1F-F858-B0A8-913317872B47}"/>
              </a:ext>
            </a:extLst>
          </p:cNvPr>
          <p:cNvSpPr/>
          <p:nvPr/>
        </p:nvSpPr>
        <p:spPr>
          <a:xfrm rot="5400000">
            <a:off x="5150081" y="350399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10" name="Right Arrow 209">
            <a:extLst>
              <a:ext uri="{FF2B5EF4-FFF2-40B4-BE49-F238E27FC236}">
                <a16:creationId xmlns:a16="http://schemas.microsoft.com/office/drawing/2014/main" id="{10DC7BAD-084D-FCDC-6CDC-83D3FA18B97D}"/>
              </a:ext>
            </a:extLst>
          </p:cNvPr>
          <p:cNvSpPr/>
          <p:nvPr/>
        </p:nvSpPr>
        <p:spPr>
          <a:xfrm>
            <a:off x="6104822" y="4393666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11" name="Bent Arrow 210">
            <a:extLst>
              <a:ext uri="{FF2B5EF4-FFF2-40B4-BE49-F238E27FC236}">
                <a16:creationId xmlns:a16="http://schemas.microsoft.com/office/drawing/2014/main" id="{78FAE32D-D770-DB57-6CF0-63347E6884D1}"/>
              </a:ext>
            </a:extLst>
          </p:cNvPr>
          <p:cNvSpPr/>
          <p:nvPr/>
        </p:nvSpPr>
        <p:spPr>
          <a:xfrm flipH="1" flipV="1">
            <a:off x="6800711" y="5504028"/>
            <a:ext cx="749670" cy="595630"/>
          </a:xfrm>
          <a:prstGeom prst="bentArrow">
            <a:avLst>
              <a:gd name="adj1" fmla="val 0"/>
              <a:gd name="adj2" fmla="val 25000"/>
              <a:gd name="adj3" fmla="val 25000"/>
              <a:gd name="adj4" fmla="val 43750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DB372FDE-BAEB-49D7-5A24-612ACB0F7DB5}"/>
              </a:ext>
            </a:extLst>
          </p:cNvPr>
          <p:cNvSpPr txBox="1"/>
          <p:nvPr/>
        </p:nvSpPr>
        <p:spPr>
          <a:xfrm>
            <a:off x="4275476" y="5550897"/>
            <a:ext cx="248228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DE" sz="1400" b="1" dirty="0"/>
              <a:t>6 Feature importance </a:t>
            </a:r>
          </a:p>
          <a:p>
            <a:pPr algn="r"/>
            <a:r>
              <a:rPr lang="en-DE" sz="1200" dirty="0"/>
              <a:t>(derived from the impact of missing </a:t>
            </a:r>
          </a:p>
          <a:p>
            <a:pPr algn="r"/>
            <a:r>
              <a:rPr lang="en-DE" sz="1200" dirty="0"/>
              <a:t>features on the cluster performance)</a:t>
            </a:r>
          </a:p>
        </p:txBody>
      </p:sp>
    </p:spTree>
    <p:extLst>
      <p:ext uri="{BB962C8B-B14F-4D97-AF65-F5344CB8AC3E}">
        <p14:creationId xmlns:p14="http://schemas.microsoft.com/office/powerpoint/2010/main" val="267327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 animBg="1"/>
      <p:bldP spid="2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 – RQ3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12</a:t>
            </a:fld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0B466CAB-842E-8142-A312-BD662E977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" y="1193882"/>
            <a:ext cx="7587980" cy="579570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dirty="0"/>
              <a:t>How is it possible to make model based filling strategies explainable?</a:t>
            </a:r>
          </a:p>
        </p:txBody>
      </p:sp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D126217F-F7F1-62B6-C0A8-EF2E6F0AB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560675"/>
              </p:ext>
            </p:extLst>
          </p:nvPr>
        </p:nvGraphicFramePr>
        <p:xfrm>
          <a:off x="584420" y="26670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2" name="Table 81">
            <a:extLst>
              <a:ext uri="{FF2B5EF4-FFF2-40B4-BE49-F238E27FC236}">
                <a16:creationId xmlns:a16="http://schemas.microsoft.com/office/drawing/2014/main" id="{9DB52F60-059C-CFBE-7607-FA25329A5C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31669"/>
              </p:ext>
            </p:extLst>
          </p:nvPr>
        </p:nvGraphicFramePr>
        <p:xfrm>
          <a:off x="4729276" y="2523169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3" name="Table 82">
            <a:extLst>
              <a:ext uri="{FF2B5EF4-FFF2-40B4-BE49-F238E27FC236}">
                <a16:creationId xmlns:a16="http://schemas.microsoft.com/office/drawing/2014/main" id="{D68CE3E2-1B37-9F36-1AD1-D10927C7CD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307342"/>
              </p:ext>
            </p:extLst>
          </p:nvPr>
        </p:nvGraphicFramePr>
        <p:xfrm>
          <a:off x="4805472" y="2606291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4" name="Table 83">
            <a:extLst>
              <a:ext uri="{FF2B5EF4-FFF2-40B4-BE49-F238E27FC236}">
                <a16:creationId xmlns:a16="http://schemas.microsoft.com/office/drawing/2014/main" id="{C8558799-F6D9-01B9-477F-A8F5D0892E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6697535"/>
              </p:ext>
            </p:extLst>
          </p:nvPr>
        </p:nvGraphicFramePr>
        <p:xfrm>
          <a:off x="4883192" y="2689412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DE75F12F-0DF4-79EA-87F7-1B7D67BE304B}"/>
              </a:ext>
            </a:extLst>
          </p:cNvPr>
          <p:cNvSpPr txBox="1"/>
          <p:nvPr/>
        </p:nvSpPr>
        <p:spPr>
          <a:xfrm>
            <a:off x="404037" y="3492115"/>
            <a:ext cx="151620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1 Datasets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B83D53B-42DB-5C00-4DA5-1EC6EA8964F7}"/>
              </a:ext>
            </a:extLst>
          </p:cNvPr>
          <p:cNvSpPr txBox="1"/>
          <p:nvPr/>
        </p:nvSpPr>
        <p:spPr>
          <a:xfrm>
            <a:off x="4715618" y="3514200"/>
            <a:ext cx="1254801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3 Full Datasets</a:t>
            </a:r>
            <a:endParaRPr lang="en-DE" sz="14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630C1F5-14B4-5495-B350-AAC106D19A44}"/>
              </a:ext>
            </a:extLst>
          </p:cNvPr>
          <p:cNvSpPr txBox="1"/>
          <p:nvPr/>
        </p:nvSpPr>
        <p:spPr>
          <a:xfrm>
            <a:off x="6940198" y="3478092"/>
            <a:ext cx="1331989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4 Clustering</a:t>
            </a:r>
            <a:endParaRPr lang="en-DE" sz="14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7D19AD6-D860-8B6D-410F-540AD41899DB}"/>
              </a:ext>
            </a:extLst>
          </p:cNvPr>
          <p:cNvSpPr txBox="1"/>
          <p:nvPr/>
        </p:nvSpPr>
        <p:spPr>
          <a:xfrm>
            <a:off x="6757759" y="5295959"/>
            <a:ext cx="1514428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5 Performance Ratings</a:t>
            </a:r>
            <a:endParaRPr lang="en-GB" sz="1400" dirty="0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AC0823F-DC29-1DF5-1252-D537A88616CF}"/>
              </a:ext>
            </a:extLst>
          </p:cNvPr>
          <p:cNvGrpSpPr/>
          <p:nvPr/>
        </p:nvGrpSpPr>
        <p:grpSpPr>
          <a:xfrm>
            <a:off x="6956264" y="4688483"/>
            <a:ext cx="1080120" cy="564413"/>
            <a:chOff x="7092280" y="2161939"/>
            <a:chExt cx="1080120" cy="564413"/>
          </a:xfrm>
          <a:solidFill>
            <a:schemeClr val="bg1">
              <a:lumMod val="75000"/>
            </a:schemeClr>
          </a:solidFill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880539B-99C6-572A-9192-971AE1AD09E8}"/>
                </a:ext>
              </a:extLst>
            </p:cNvPr>
            <p:cNvSpPr/>
            <p:nvPr/>
          </p:nvSpPr>
          <p:spPr>
            <a:xfrm>
              <a:off x="7092280" y="2161939"/>
              <a:ext cx="1080120" cy="16250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9DA4EEC-3B7E-98A0-150C-D3707A21E08A}"/>
                </a:ext>
              </a:extLst>
            </p:cNvPr>
            <p:cNvSpPr/>
            <p:nvPr/>
          </p:nvSpPr>
          <p:spPr>
            <a:xfrm>
              <a:off x="7092280" y="2362895"/>
              <a:ext cx="864096" cy="16250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7FE0DD60-FEEF-3CAE-8A03-4BD9BB917D4A}"/>
                </a:ext>
              </a:extLst>
            </p:cNvPr>
            <p:cNvSpPr/>
            <p:nvPr/>
          </p:nvSpPr>
          <p:spPr>
            <a:xfrm>
              <a:off x="7092280" y="2563851"/>
              <a:ext cx="432048" cy="16250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37776E6F-ECCE-F9D8-A230-082E319C5CCF}"/>
              </a:ext>
            </a:extLst>
          </p:cNvPr>
          <p:cNvGrpSpPr/>
          <p:nvPr/>
        </p:nvGrpSpPr>
        <p:grpSpPr>
          <a:xfrm>
            <a:off x="6761011" y="2697886"/>
            <a:ext cx="1331989" cy="738664"/>
            <a:chOff x="5320149" y="3024827"/>
            <a:chExt cx="1331989" cy="738664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A6FFE55F-39E4-125D-3E7E-05ED5109B93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29691" y="3024827"/>
              <a:ext cx="922447" cy="738664"/>
              <a:chOff x="5478018" y="2233670"/>
              <a:chExt cx="1222960" cy="979306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617E2F59-4DC6-BE3A-341F-BABDF1ED372C}"/>
                  </a:ext>
                </a:extLst>
              </p:cNvPr>
              <p:cNvGrpSpPr/>
              <p:nvPr/>
            </p:nvGrpSpPr>
            <p:grpSpPr>
              <a:xfrm>
                <a:off x="5478018" y="2233670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20" name="Rounded Rectangle 119">
                  <a:extLst>
                    <a:ext uri="{FF2B5EF4-FFF2-40B4-BE49-F238E27FC236}">
                      <a16:creationId xmlns:a16="http://schemas.microsoft.com/office/drawing/2014/main" id="{518AC028-E016-3EFF-3435-142361511625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CA431D17-073D-596D-614A-5FF0C4FBFF84}"/>
                    </a:ext>
                  </a:extLst>
                </p:cNvPr>
                <p:cNvGrpSpPr/>
                <p:nvPr/>
              </p:nvGrpSpPr>
              <p:grpSpPr>
                <a:xfrm>
                  <a:off x="5433150" y="1661329"/>
                  <a:ext cx="966204" cy="751220"/>
                  <a:chOff x="5997323" y="1518759"/>
                  <a:chExt cx="1476986" cy="1148351"/>
                </a:xfrm>
              </p:grpSpPr>
              <p:sp>
                <p:nvSpPr>
                  <p:cNvPr id="122" name="Oval 121">
                    <a:extLst>
                      <a:ext uri="{FF2B5EF4-FFF2-40B4-BE49-F238E27FC236}">
                        <a16:creationId xmlns:a16="http://schemas.microsoft.com/office/drawing/2014/main" id="{0E62AD4C-CC9C-19FB-20AE-58902B402848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7E5656D7-5219-F6D3-C93D-B84197AC2561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096A3FD6-9AC3-8841-9E8D-2063A59D51A9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5" name="Oval 124">
                    <a:extLst>
                      <a:ext uri="{FF2B5EF4-FFF2-40B4-BE49-F238E27FC236}">
                        <a16:creationId xmlns:a16="http://schemas.microsoft.com/office/drawing/2014/main" id="{2994A710-8B64-4B4A-942D-767CF8892D97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6" name="Oval 125">
                    <a:extLst>
                      <a:ext uri="{FF2B5EF4-FFF2-40B4-BE49-F238E27FC236}">
                        <a16:creationId xmlns:a16="http://schemas.microsoft.com/office/drawing/2014/main" id="{9A6C5AB1-BB91-0F58-3EB1-11EECCB3DA96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7" name="Oval 126">
                    <a:extLst>
                      <a:ext uri="{FF2B5EF4-FFF2-40B4-BE49-F238E27FC236}">
                        <a16:creationId xmlns:a16="http://schemas.microsoft.com/office/drawing/2014/main" id="{0625E6BE-2790-290F-CFCA-FBD91DC86B1F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8" name="Oval 127">
                    <a:extLst>
                      <a:ext uri="{FF2B5EF4-FFF2-40B4-BE49-F238E27FC236}">
                        <a16:creationId xmlns:a16="http://schemas.microsoft.com/office/drawing/2014/main" id="{235ED3C8-9566-722A-7B8B-2AFE50A5BB86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9" name="Oval 128">
                    <a:extLst>
                      <a:ext uri="{FF2B5EF4-FFF2-40B4-BE49-F238E27FC236}">
                        <a16:creationId xmlns:a16="http://schemas.microsoft.com/office/drawing/2014/main" id="{C52EB7D5-E5C2-546D-EA1D-8DC016A80B24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551AAA8A-8200-92C0-81F3-7842D1F9F060}"/>
                  </a:ext>
                </a:extLst>
              </p:cNvPr>
              <p:cNvGrpSpPr/>
              <p:nvPr/>
            </p:nvGrpSpPr>
            <p:grpSpPr>
              <a:xfrm>
                <a:off x="5543706" y="2320832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11" name="Rounded Rectangle 110">
                  <a:extLst>
                    <a:ext uri="{FF2B5EF4-FFF2-40B4-BE49-F238E27FC236}">
                      <a16:creationId xmlns:a16="http://schemas.microsoft.com/office/drawing/2014/main" id="{876AA231-9D38-A6FC-A7C1-AA115BC83902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A764210E-6924-704C-FBAF-4366FC8228D5}"/>
                    </a:ext>
                  </a:extLst>
                </p:cNvPr>
                <p:cNvGrpSpPr/>
                <p:nvPr/>
              </p:nvGrpSpPr>
              <p:grpSpPr>
                <a:xfrm>
                  <a:off x="5477918" y="1629278"/>
                  <a:ext cx="921438" cy="783271"/>
                  <a:chOff x="6065755" y="1469764"/>
                  <a:chExt cx="1408554" cy="1197346"/>
                </a:xfrm>
              </p:grpSpPr>
              <p:sp>
                <p:nvSpPr>
                  <p:cNvPr id="113" name="Oval 112">
                    <a:extLst>
                      <a:ext uri="{FF2B5EF4-FFF2-40B4-BE49-F238E27FC236}">
                        <a16:creationId xmlns:a16="http://schemas.microsoft.com/office/drawing/2014/main" id="{F7421F86-22DD-DE63-017B-A8C26DA51B11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4" name="Oval 113">
                    <a:extLst>
                      <a:ext uri="{FF2B5EF4-FFF2-40B4-BE49-F238E27FC236}">
                        <a16:creationId xmlns:a16="http://schemas.microsoft.com/office/drawing/2014/main" id="{8A7042D6-591B-70CB-4242-799C0A1BC6C9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5" name="Oval 114">
                    <a:extLst>
                      <a:ext uri="{FF2B5EF4-FFF2-40B4-BE49-F238E27FC236}">
                        <a16:creationId xmlns:a16="http://schemas.microsoft.com/office/drawing/2014/main" id="{5DBEB4FB-5F9A-4ADD-A27E-EE232C8C5DBB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8341A0C8-BC56-DDF7-7260-E15F4CFD9278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32C4E4E2-95AA-A053-73BB-583B0EEF3B7E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8" name="Oval 117">
                    <a:extLst>
                      <a:ext uri="{FF2B5EF4-FFF2-40B4-BE49-F238E27FC236}">
                        <a16:creationId xmlns:a16="http://schemas.microsoft.com/office/drawing/2014/main" id="{0B796BD3-AA75-965E-3DD8-697312828F18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9" name="Oval 118">
                    <a:extLst>
                      <a:ext uri="{FF2B5EF4-FFF2-40B4-BE49-F238E27FC236}">
                        <a16:creationId xmlns:a16="http://schemas.microsoft.com/office/drawing/2014/main" id="{0E841459-26DA-D3E0-35E5-9B8B6B5F6F16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B0284ECA-F524-EC70-C8F2-06643171884D}"/>
                  </a:ext>
                </a:extLst>
              </p:cNvPr>
              <p:cNvGrpSpPr/>
              <p:nvPr/>
            </p:nvGrpSpPr>
            <p:grpSpPr>
              <a:xfrm>
                <a:off x="5609392" y="2407994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00" name="Rounded Rectangle 99">
                  <a:extLst>
                    <a:ext uri="{FF2B5EF4-FFF2-40B4-BE49-F238E27FC236}">
                      <a16:creationId xmlns:a16="http://schemas.microsoft.com/office/drawing/2014/main" id="{7EC24BE9-35F8-A988-2993-A9F0A2B1E6E1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0B3E22AC-8B4E-4F67-AAEA-41FA93AA26B7}"/>
                    </a:ext>
                  </a:extLst>
                </p:cNvPr>
                <p:cNvGrpSpPr/>
                <p:nvPr/>
              </p:nvGrpSpPr>
              <p:grpSpPr>
                <a:xfrm>
                  <a:off x="5433150" y="1629278"/>
                  <a:ext cx="966204" cy="783271"/>
                  <a:chOff x="5997323" y="1469764"/>
                  <a:chExt cx="1476986" cy="1197346"/>
                </a:xfrm>
              </p:grpSpPr>
              <p:sp>
                <p:nvSpPr>
                  <p:cNvPr id="102" name="Oval 101">
                    <a:extLst>
                      <a:ext uri="{FF2B5EF4-FFF2-40B4-BE49-F238E27FC236}">
                        <a16:creationId xmlns:a16="http://schemas.microsoft.com/office/drawing/2014/main" id="{E878D20E-32BE-FBAB-0D0E-6973B2061499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3" name="Oval 102">
                    <a:extLst>
                      <a:ext uri="{FF2B5EF4-FFF2-40B4-BE49-F238E27FC236}">
                        <a16:creationId xmlns:a16="http://schemas.microsoft.com/office/drawing/2014/main" id="{E4824901-0A32-3959-7F33-32106BA46CD8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4" name="Oval 103">
                    <a:extLst>
                      <a:ext uri="{FF2B5EF4-FFF2-40B4-BE49-F238E27FC236}">
                        <a16:creationId xmlns:a16="http://schemas.microsoft.com/office/drawing/2014/main" id="{9DC6E4DF-C0D6-EC17-DC8F-6505C4965A2D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5" name="Oval 104">
                    <a:extLst>
                      <a:ext uri="{FF2B5EF4-FFF2-40B4-BE49-F238E27FC236}">
                        <a16:creationId xmlns:a16="http://schemas.microsoft.com/office/drawing/2014/main" id="{90B8DA0F-8933-1495-83CC-845D3A2AB545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6" name="Oval 105">
                    <a:extLst>
                      <a:ext uri="{FF2B5EF4-FFF2-40B4-BE49-F238E27FC236}">
                        <a16:creationId xmlns:a16="http://schemas.microsoft.com/office/drawing/2014/main" id="{B1DFAD00-6DCE-AE29-6944-5B6806519A12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7" name="Oval 106">
                    <a:extLst>
                      <a:ext uri="{FF2B5EF4-FFF2-40B4-BE49-F238E27FC236}">
                        <a16:creationId xmlns:a16="http://schemas.microsoft.com/office/drawing/2014/main" id="{3CEE25D2-8232-E2AE-77A5-9122CC9664C5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8" name="Oval 107">
                    <a:extLst>
                      <a:ext uri="{FF2B5EF4-FFF2-40B4-BE49-F238E27FC236}">
                        <a16:creationId xmlns:a16="http://schemas.microsoft.com/office/drawing/2014/main" id="{F5ACC798-16F8-1EA9-BFBB-951BDB114D27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5B67FF27-963B-2151-DE45-AA8A87A4E015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BB70F96F-2A2E-C6E2-A0AC-8BDE92330139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</p:grp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2996AA4-B2F9-2641-5132-4A5C2D1AE626}"/>
                </a:ext>
              </a:extLst>
            </p:cNvPr>
            <p:cNvSpPr txBox="1"/>
            <p:nvPr/>
          </p:nvSpPr>
          <p:spPr>
            <a:xfrm>
              <a:off x="5320149" y="3275578"/>
              <a:ext cx="242848" cy="237162"/>
            </a:xfrm>
            <a:prstGeom prst="rect">
              <a:avLst/>
            </a:prstGeom>
            <a:noFill/>
            <a:ln>
              <a:solidFill>
                <a:srgbClr val="388249"/>
              </a:solidFill>
            </a:ln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r>
                <a:rPr lang="el-GR" sz="1400" dirty="0"/>
                <a:t>λ</a:t>
              </a:r>
              <a:endParaRPr lang="en-DE" sz="1400" dirty="0"/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6779BD02-D08A-EAD5-7D4B-3C216902E1E6}"/>
                </a:ext>
              </a:extLst>
            </p:cNvPr>
            <p:cNvCxnSpPr>
              <a:stCxn id="95" idx="3"/>
            </p:cNvCxnSpPr>
            <p:nvPr/>
          </p:nvCxnSpPr>
          <p:spPr>
            <a:xfrm>
              <a:off x="5562997" y="3394159"/>
              <a:ext cx="158220" cy="5441"/>
            </a:xfrm>
            <a:prstGeom prst="straightConnector1">
              <a:avLst/>
            </a:prstGeom>
            <a:ln>
              <a:solidFill>
                <a:srgbClr val="38824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Right Arrow 129">
            <a:extLst>
              <a:ext uri="{FF2B5EF4-FFF2-40B4-BE49-F238E27FC236}">
                <a16:creationId xmlns:a16="http://schemas.microsoft.com/office/drawing/2014/main" id="{5171963A-8DCB-2436-3FBA-6CA1D2575269}"/>
              </a:ext>
            </a:extLst>
          </p:cNvPr>
          <p:cNvSpPr/>
          <p:nvPr/>
        </p:nvSpPr>
        <p:spPr>
          <a:xfrm>
            <a:off x="2027556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4AEA0DD-95CB-85A5-3087-8C852AAD1BDF}"/>
              </a:ext>
            </a:extLst>
          </p:cNvPr>
          <p:cNvSpPr txBox="1"/>
          <p:nvPr/>
        </p:nvSpPr>
        <p:spPr>
          <a:xfrm>
            <a:off x="2550392" y="3324159"/>
            <a:ext cx="151442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2 Filling Strategy</a:t>
            </a:r>
            <a:endParaRPr lang="en-DE" sz="1400" dirty="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A858041C-D003-1F6B-CA27-41045FFDA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310" y="2744266"/>
            <a:ext cx="1297507" cy="516442"/>
          </a:xfrm>
          <a:prstGeom prst="rect">
            <a:avLst/>
          </a:prstGeom>
        </p:spPr>
      </p:pic>
      <p:sp>
        <p:nvSpPr>
          <p:cNvPr id="133" name="U-turn Arrow 132">
            <a:extLst>
              <a:ext uri="{FF2B5EF4-FFF2-40B4-BE49-F238E27FC236}">
                <a16:creationId xmlns:a16="http://schemas.microsoft.com/office/drawing/2014/main" id="{4FA48EED-739F-2E1B-32B2-56D65F0511AD}"/>
              </a:ext>
            </a:extLst>
          </p:cNvPr>
          <p:cNvSpPr/>
          <p:nvPr/>
        </p:nvSpPr>
        <p:spPr>
          <a:xfrm rot="10800000">
            <a:off x="2782526" y="3687325"/>
            <a:ext cx="981567" cy="294356"/>
          </a:xfrm>
          <a:prstGeom prst="uturnArrow">
            <a:avLst>
              <a:gd name="adj1" fmla="val 0"/>
              <a:gd name="adj2" fmla="val 25000"/>
              <a:gd name="adj3" fmla="val 23633"/>
              <a:gd name="adj4" fmla="val 43750"/>
              <a:gd name="adj5" fmla="val 10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134" name="Right Arrow 133">
            <a:extLst>
              <a:ext uri="{FF2B5EF4-FFF2-40B4-BE49-F238E27FC236}">
                <a16:creationId xmlns:a16="http://schemas.microsoft.com/office/drawing/2014/main" id="{63ED251F-6B5C-B036-D2C9-1F40216E4FC3}"/>
              </a:ext>
            </a:extLst>
          </p:cNvPr>
          <p:cNvSpPr/>
          <p:nvPr/>
        </p:nvSpPr>
        <p:spPr>
          <a:xfrm>
            <a:off x="4081561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5" name="Right Arrow 134">
            <a:extLst>
              <a:ext uri="{FF2B5EF4-FFF2-40B4-BE49-F238E27FC236}">
                <a16:creationId xmlns:a16="http://schemas.microsoft.com/office/drawing/2014/main" id="{266EC58D-2421-537E-B388-655CD0819BA2}"/>
              </a:ext>
            </a:extLst>
          </p:cNvPr>
          <p:cNvSpPr/>
          <p:nvPr/>
        </p:nvSpPr>
        <p:spPr>
          <a:xfrm>
            <a:off x="6104822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BF1300A0-E587-1780-C46F-D1D0060A98EA}"/>
              </a:ext>
            </a:extLst>
          </p:cNvPr>
          <p:cNvSpPr txBox="1"/>
          <p:nvPr/>
        </p:nvSpPr>
        <p:spPr>
          <a:xfrm>
            <a:off x="2782526" y="4030705"/>
            <a:ext cx="1097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C</a:t>
            </a:r>
            <a:r>
              <a:rPr lang="en-DE" sz="1400" dirty="0"/>
              <a:t>ustom loss </a:t>
            </a:r>
          </a:p>
          <a:p>
            <a:pPr algn="ctr"/>
            <a:r>
              <a:rPr lang="en-DE" sz="1400" dirty="0"/>
              <a:t>function</a:t>
            </a:r>
          </a:p>
        </p:txBody>
      </p:sp>
      <p:sp>
        <p:nvSpPr>
          <p:cNvPr id="137" name="Right Arrow 136">
            <a:extLst>
              <a:ext uri="{FF2B5EF4-FFF2-40B4-BE49-F238E27FC236}">
                <a16:creationId xmlns:a16="http://schemas.microsoft.com/office/drawing/2014/main" id="{BC20469A-4776-4839-3092-93AAAE739346}"/>
              </a:ext>
            </a:extLst>
          </p:cNvPr>
          <p:cNvSpPr/>
          <p:nvPr/>
        </p:nvSpPr>
        <p:spPr>
          <a:xfrm rot="5400000">
            <a:off x="7368708" y="4053374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E9053D7-453A-4537-18A0-4A1EDB385AA1}"/>
              </a:ext>
            </a:extLst>
          </p:cNvPr>
          <p:cNvSpPr txBox="1"/>
          <p:nvPr/>
        </p:nvSpPr>
        <p:spPr>
          <a:xfrm>
            <a:off x="3887020" y="5237149"/>
            <a:ext cx="289156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400" dirty="0"/>
              <a:t>use TabNet input (missing value datasets) and output (filled dataset) to create a decision tree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1339B92-2D9C-00AB-DF06-056B870814D9}"/>
              </a:ext>
            </a:extLst>
          </p:cNvPr>
          <p:cNvCxnSpPr>
            <a:cxnSpLocks/>
          </p:cNvCxnSpPr>
          <p:nvPr/>
        </p:nvCxnSpPr>
        <p:spPr>
          <a:xfrm>
            <a:off x="1703595" y="3981682"/>
            <a:ext cx="805629" cy="1080995"/>
          </a:xfrm>
          <a:prstGeom prst="straightConnector1">
            <a:avLst/>
          </a:prstGeom>
          <a:ln w="28575">
            <a:solidFill>
              <a:srgbClr val="388249"/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0304007D-576E-E3CE-8331-10DE317AFD53}"/>
              </a:ext>
            </a:extLst>
          </p:cNvPr>
          <p:cNvGrpSpPr>
            <a:grpSpLocks noChangeAspect="1"/>
          </p:cNvGrpSpPr>
          <p:nvPr/>
        </p:nvGrpSpPr>
        <p:grpSpPr>
          <a:xfrm>
            <a:off x="2589035" y="5153899"/>
            <a:ext cx="1254801" cy="680963"/>
            <a:chOff x="2368099" y="4126433"/>
            <a:chExt cx="1849234" cy="1003553"/>
          </a:xfrm>
          <a:solidFill>
            <a:srgbClr val="388249"/>
          </a:solidFill>
        </p:grpSpPr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A861956F-8BB5-6111-D3D9-CBF628D4B3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02717" y="4126433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C10FCC4-89B9-CD44-94A8-31301D0690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46305" y="4567563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44B218D4-20A9-527F-AAC0-3654A6D71C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9129" y="4567563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38422E5D-EE8F-7897-6292-DE386B90EE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68099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2980C08-F749-034E-0EFF-C31C05D3BC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24511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29DFEB3-FE74-4C9D-7AE5-5D9E7B54B3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0923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0AB7034E-70A9-18C1-4B2B-48997CDE0E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37333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0CCA60C4-9A1D-CA8C-1318-E5C5F7E99124}"/>
                </a:ext>
              </a:extLst>
            </p:cNvPr>
            <p:cNvCxnSpPr>
              <a:stCxn id="210" idx="3"/>
              <a:endCxn id="211" idx="7"/>
            </p:cNvCxnSpPr>
            <p:nvPr/>
          </p:nvCxnSpPr>
          <p:spPr>
            <a:xfrm flipH="1">
              <a:off x="2799945" y="4280073"/>
              <a:ext cx="429132" cy="313850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EB0F536-32BD-F3CB-C6B7-F28A0C3DDF82}"/>
                </a:ext>
              </a:extLst>
            </p:cNvPr>
            <p:cNvCxnSpPr>
              <a:cxnSpLocks/>
              <a:stCxn id="211" idx="3"/>
              <a:endCxn id="213" idx="0"/>
            </p:cNvCxnSpPr>
            <p:nvPr/>
          </p:nvCxnSpPr>
          <p:spPr>
            <a:xfrm flipH="1">
              <a:off x="2458099" y="4721203"/>
              <a:ext cx="214566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DA57C17-1A19-3DD7-39BF-761BB7FA433D}"/>
                </a:ext>
              </a:extLst>
            </p:cNvPr>
            <p:cNvCxnSpPr>
              <a:cxnSpLocks/>
              <a:stCxn id="211" idx="5"/>
              <a:endCxn id="214" idx="0"/>
            </p:cNvCxnSpPr>
            <p:nvPr/>
          </p:nvCxnSpPr>
          <p:spPr>
            <a:xfrm>
              <a:off x="2799945" y="4721203"/>
              <a:ext cx="214566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794A6724-400E-6609-2EAF-841AA1B0D039}"/>
                </a:ext>
              </a:extLst>
            </p:cNvPr>
            <p:cNvCxnSpPr>
              <a:cxnSpLocks/>
              <a:stCxn id="212" idx="3"/>
              <a:endCxn id="215" idx="0"/>
            </p:cNvCxnSpPr>
            <p:nvPr/>
          </p:nvCxnSpPr>
          <p:spPr>
            <a:xfrm flipH="1">
              <a:off x="3570923" y="4721203"/>
              <a:ext cx="214566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5691943-B1E9-D5B5-7B31-CC07B68B3E09}"/>
                </a:ext>
              </a:extLst>
            </p:cNvPr>
            <p:cNvCxnSpPr>
              <a:cxnSpLocks/>
              <a:stCxn id="212" idx="5"/>
              <a:endCxn id="216" idx="0"/>
            </p:cNvCxnSpPr>
            <p:nvPr/>
          </p:nvCxnSpPr>
          <p:spPr>
            <a:xfrm>
              <a:off x="3912769" y="4721203"/>
              <a:ext cx="214564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C7A5640-FA0D-547B-5491-FEC7BE373839}"/>
                </a:ext>
              </a:extLst>
            </p:cNvPr>
            <p:cNvCxnSpPr>
              <a:cxnSpLocks/>
              <a:stCxn id="210" idx="5"/>
              <a:endCxn id="212" idx="1"/>
            </p:cNvCxnSpPr>
            <p:nvPr/>
          </p:nvCxnSpPr>
          <p:spPr>
            <a:xfrm>
              <a:off x="3356357" y="4280073"/>
              <a:ext cx="429132" cy="313850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9402C7BD-1EB8-078B-404E-CDC3DF92A123}"/>
              </a:ext>
            </a:extLst>
          </p:cNvPr>
          <p:cNvCxnSpPr>
            <a:cxnSpLocks/>
          </p:cNvCxnSpPr>
          <p:nvPr/>
        </p:nvCxnSpPr>
        <p:spPr>
          <a:xfrm flipH="1">
            <a:off x="3923647" y="3981682"/>
            <a:ext cx="805629" cy="1080995"/>
          </a:xfrm>
          <a:prstGeom prst="straightConnector1">
            <a:avLst/>
          </a:prstGeom>
          <a:ln w="28575">
            <a:solidFill>
              <a:srgbClr val="388249"/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518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0B8ED-4706-A14B-AACC-CD08AB876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 and Metrics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5CE323-BBC9-BC43-8DCC-480C03EB8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A6DF16-AB2F-014E-8014-6A96AF3A6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27" name="Table 8">
            <a:extLst>
              <a:ext uri="{FF2B5EF4-FFF2-40B4-BE49-F238E27FC236}">
                <a16:creationId xmlns:a16="http://schemas.microsoft.com/office/drawing/2014/main" id="{FAD5DF1A-5ECB-4A40-ADF3-63F626AAC2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016821"/>
              </p:ext>
            </p:extLst>
          </p:nvPr>
        </p:nvGraphicFramePr>
        <p:xfrm>
          <a:off x="602765" y="1662775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542C00E-9CF9-DD46-8262-7519313DA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724" y="1556792"/>
            <a:ext cx="6541076" cy="919247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b="1" dirty="0"/>
              <a:t>RQ 1</a:t>
            </a:r>
          </a:p>
          <a:p>
            <a:r>
              <a:rPr lang="en-GB" sz="1600" dirty="0"/>
              <a:t>Baseline: cluster performance after 1 step (no performance optimisation)</a:t>
            </a:r>
          </a:p>
          <a:p>
            <a:r>
              <a:rPr lang="en-GB" sz="1600" dirty="0"/>
              <a:t>Comparison value: cluster performance after optimisation loops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747A74-1626-CB4A-9DB6-114E71C851F2}"/>
              </a:ext>
            </a:extLst>
          </p:cNvPr>
          <p:cNvGrpSpPr>
            <a:grpSpLocks noChangeAspect="1"/>
          </p:cNvGrpSpPr>
          <p:nvPr/>
        </p:nvGrpSpPr>
        <p:grpSpPr>
          <a:xfrm>
            <a:off x="1374735" y="1728960"/>
            <a:ext cx="535651" cy="574910"/>
            <a:chOff x="-1508267" y="2425882"/>
            <a:chExt cx="1388510" cy="1490277"/>
          </a:xfrm>
        </p:grpSpPr>
        <p:sp>
          <p:nvSpPr>
            <p:cNvPr id="30" name="Circular Arrow 29">
              <a:extLst>
                <a:ext uri="{FF2B5EF4-FFF2-40B4-BE49-F238E27FC236}">
                  <a16:creationId xmlns:a16="http://schemas.microsoft.com/office/drawing/2014/main" id="{ADD139B8-DB33-9342-96AD-29640AB5B3A9}"/>
                </a:ext>
              </a:extLst>
            </p:cNvPr>
            <p:cNvSpPr/>
            <p:nvPr/>
          </p:nvSpPr>
          <p:spPr>
            <a:xfrm>
              <a:off x="-1508267" y="2425882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  <p:sp>
          <p:nvSpPr>
            <p:cNvPr id="31" name="Circular Arrow 30">
              <a:extLst>
                <a:ext uri="{FF2B5EF4-FFF2-40B4-BE49-F238E27FC236}">
                  <a16:creationId xmlns:a16="http://schemas.microsoft.com/office/drawing/2014/main" id="{B9BB5A04-6C0C-4048-BEA8-B243F76C8C13}"/>
                </a:ext>
              </a:extLst>
            </p:cNvPr>
            <p:cNvSpPr/>
            <p:nvPr/>
          </p:nvSpPr>
          <p:spPr>
            <a:xfrm flipH="1" flipV="1">
              <a:off x="-1508267" y="2455506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33" name="Table 8">
            <a:extLst>
              <a:ext uri="{FF2B5EF4-FFF2-40B4-BE49-F238E27FC236}">
                <a16:creationId xmlns:a16="http://schemas.microsoft.com/office/drawing/2014/main" id="{71FDE723-D564-5A4C-AEAC-2293AFA2F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233901"/>
              </p:ext>
            </p:extLst>
          </p:nvPr>
        </p:nvGraphicFramePr>
        <p:xfrm>
          <a:off x="604370" y="3119201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400" b="1" dirty="0">
                          <a:solidFill>
                            <a:schemeClr val="tx1"/>
                          </a:solidFill>
                        </a:rPr>
                        <a:t>.   .   .</a:t>
                      </a:r>
                    </a:p>
                  </a:txBody>
                  <a:tcPr marL="0" marR="0"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BD3A0549-6076-EB4F-AE88-C3737D45DD80}"/>
              </a:ext>
            </a:extLst>
          </p:cNvPr>
          <p:cNvSpPr txBox="1"/>
          <p:nvPr/>
        </p:nvSpPr>
        <p:spPr>
          <a:xfrm>
            <a:off x="604370" y="2916691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C01D921-99B0-6A4B-A619-01928E821F3E}"/>
              </a:ext>
            </a:extLst>
          </p:cNvPr>
          <p:cNvSpPr txBox="1"/>
          <p:nvPr/>
        </p:nvSpPr>
        <p:spPr>
          <a:xfrm>
            <a:off x="857340" y="2916691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BAD992-C15D-EF41-AE77-6C140DF8485E}"/>
              </a:ext>
            </a:extLst>
          </p:cNvPr>
          <p:cNvSpPr txBox="1"/>
          <p:nvPr/>
        </p:nvSpPr>
        <p:spPr>
          <a:xfrm>
            <a:off x="1374735" y="2916691"/>
            <a:ext cx="2551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n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8913C7C6-5477-AB40-A7A5-AB05B6B48F55}"/>
              </a:ext>
            </a:extLst>
          </p:cNvPr>
          <p:cNvSpPr txBox="1">
            <a:spLocks/>
          </p:cNvSpPr>
          <p:nvPr/>
        </p:nvSpPr>
        <p:spPr>
          <a:xfrm>
            <a:off x="2145724" y="3043649"/>
            <a:ext cx="6541076" cy="87437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2</a:t>
            </a:r>
          </a:p>
          <a:p>
            <a:r>
              <a:rPr lang="en-GB" sz="1600" dirty="0"/>
              <a:t>Cluster results: changes in cluster performance based on # of dimensions</a:t>
            </a:r>
          </a:p>
          <a:p>
            <a:r>
              <a:rPr lang="en-DE" sz="1600" dirty="0"/>
              <a:t>Outlier results: changes in outlier metrics (variance, Kurtosis)</a:t>
            </a:r>
            <a:endParaRPr lang="en-GB" sz="1600" dirty="0"/>
          </a:p>
          <a:p>
            <a:endParaRPr lang="en-GB" sz="1600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3508B104-7C13-8247-B124-17620A5BFB85}"/>
              </a:ext>
            </a:extLst>
          </p:cNvPr>
          <p:cNvSpPr txBox="1">
            <a:spLocks/>
          </p:cNvSpPr>
          <p:nvPr/>
        </p:nvSpPr>
        <p:spPr>
          <a:xfrm>
            <a:off x="2144118" y="4518453"/>
            <a:ext cx="6532337" cy="919247"/>
          </a:xfrm>
          <a:prstGeom prst="rect">
            <a:avLst/>
          </a:prstGeom>
        </p:spPr>
        <p:txBody>
          <a:bodyPr vert="horz" lIns="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3</a:t>
            </a:r>
          </a:p>
          <a:p>
            <a:r>
              <a:rPr lang="en-GB" sz="1600" dirty="0"/>
              <a:t>To be defined</a:t>
            </a:r>
          </a:p>
          <a:p>
            <a:r>
              <a:rPr lang="en-GB" sz="1600" i="1" dirty="0"/>
              <a:t>Verification of decision tree by domain experts?</a:t>
            </a:r>
          </a:p>
        </p:txBody>
      </p:sp>
      <p:graphicFrame>
        <p:nvGraphicFramePr>
          <p:cNvPr id="39" name="Table 8">
            <a:extLst>
              <a:ext uri="{FF2B5EF4-FFF2-40B4-BE49-F238E27FC236}">
                <a16:creationId xmlns:a16="http://schemas.microsoft.com/office/drawing/2014/main" id="{6F4BC7DE-7752-0E49-AF8F-94BDDD0241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208599"/>
              </p:ext>
            </p:extLst>
          </p:nvPr>
        </p:nvGraphicFramePr>
        <p:xfrm>
          <a:off x="602765" y="4587293"/>
          <a:ext cx="1276344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86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pic>
        <p:nvPicPr>
          <p:cNvPr id="40" name="Graphic 39" descr="Lights On with solid fill">
            <a:extLst>
              <a:ext uri="{FF2B5EF4-FFF2-40B4-BE49-F238E27FC236}">
                <a16:creationId xmlns:a16="http://schemas.microsoft.com/office/drawing/2014/main" id="{D8F5C1E2-D67B-8E43-A113-3D5F92AB4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9776" y="4734442"/>
            <a:ext cx="369333" cy="36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1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110">
            <a:extLst>
              <a:ext uri="{FF2B5EF4-FFF2-40B4-BE49-F238E27FC236}">
                <a16:creationId xmlns:a16="http://schemas.microsoft.com/office/drawing/2014/main" id="{27007AE1-6A38-AF4E-BE76-ACD1F6F04477}"/>
              </a:ext>
            </a:extLst>
          </p:cNvPr>
          <p:cNvGrpSpPr/>
          <p:nvPr/>
        </p:nvGrpSpPr>
        <p:grpSpPr>
          <a:xfrm>
            <a:off x="2525762" y="1698424"/>
            <a:ext cx="5922090" cy="4034832"/>
            <a:chOff x="2525762" y="1698424"/>
            <a:chExt cx="5922090" cy="4034832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C8919DB-E21C-A24A-AFAC-A89EE88A5BD1}"/>
                </a:ext>
              </a:extLst>
            </p:cNvPr>
            <p:cNvCxnSpPr>
              <a:cxnSpLocks/>
            </p:cNvCxnSpPr>
            <p:nvPr/>
          </p:nvCxnSpPr>
          <p:spPr>
            <a:xfrm>
              <a:off x="252576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483C684-42E7-4546-A7DB-ADFFE980F323}"/>
                </a:ext>
              </a:extLst>
            </p:cNvPr>
            <p:cNvCxnSpPr>
              <a:cxnSpLocks/>
            </p:cNvCxnSpPr>
            <p:nvPr/>
          </p:nvCxnSpPr>
          <p:spPr>
            <a:xfrm>
              <a:off x="282142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D214F89-200E-C146-A7E9-A06D988DA005}"/>
                </a:ext>
              </a:extLst>
            </p:cNvPr>
            <p:cNvCxnSpPr>
              <a:cxnSpLocks/>
            </p:cNvCxnSpPr>
            <p:nvPr/>
          </p:nvCxnSpPr>
          <p:spPr>
            <a:xfrm>
              <a:off x="311709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5EA9AB1-207D-D946-8A20-27A38F529CCF}"/>
                </a:ext>
              </a:extLst>
            </p:cNvPr>
            <p:cNvCxnSpPr>
              <a:cxnSpLocks/>
            </p:cNvCxnSpPr>
            <p:nvPr/>
          </p:nvCxnSpPr>
          <p:spPr>
            <a:xfrm>
              <a:off x="341275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A0B26E2-3EAE-4B48-B73F-08F7DA8980E1}"/>
                </a:ext>
              </a:extLst>
            </p:cNvPr>
            <p:cNvCxnSpPr>
              <a:cxnSpLocks/>
            </p:cNvCxnSpPr>
            <p:nvPr/>
          </p:nvCxnSpPr>
          <p:spPr>
            <a:xfrm>
              <a:off x="370842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CB32D0B-340E-5B4C-A6A5-4C16CB237942}"/>
                </a:ext>
              </a:extLst>
            </p:cNvPr>
            <p:cNvCxnSpPr>
              <a:cxnSpLocks/>
            </p:cNvCxnSpPr>
            <p:nvPr/>
          </p:nvCxnSpPr>
          <p:spPr>
            <a:xfrm>
              <a:off x="400408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9D0778A-0847-F94C-9454-616C670B85F2}"/>
                </a:ext>
              </a:extLst>
            </p:cNvPr>
            <p:cNvCxnSpPr>
              <a:cxnSpLocks/>
            </p:cNvCxnSpPr>
            <p:nvPr/>
          </p:nvCxnSpPr>
          <p:spPr>
            <a:xfrm>
              <a:off x="429975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54238A0-E711-0549-9843-DED053BCBA1C}"/>
                </a:ext>
              </a:extLst>
            </p:cNvPr>
            <p:cNvCxnSpPr>
              <a:cxnSpLocks/>
            </p:cNvCxnSpPr>
            <p:nvPr/>
          </p:nvCxnSpPr>
          <p:spPr>
            <a:xfrm>
              <a:off x="459541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220B4C-B0A7-5240-94BE-DB2CB9BE1209}"/>
                </a:ext>
              </a:extLst>
            </p:cNvPr>
            <p:cNvCxnSpPr>
              <a:cxnSpLocks/>
            </p:cNvCxnSpPr>
            <p:nvPr/>
          </p:nvCxnSpPr>
          <p:spPr>
            <a:xfrm>
              <a:off x="489108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783358E-45DB-2141-B71E-EDFDA330BE1E}"/>
                </a:ext>
              </a:extLst>
            </p:cNvPr>
            <p:cNvCxnSpPr>
              <a:cxnSpLocks/>
            </p:cNvCxnSpPr>
            <p:nvPr/>
          </p:nvCxnSpPr>
          <p:spPr>
            <a:xfrm>
              <a:off x="518674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3361CD2-2BF2-C84B-B737-D12687E8F9A5}"/>
                </a:ext>
              </a:extLst>
            </p:cNvPr>
            <p:cNvCxnSpPr>
              <a:cxnSpLocks/>
            </p:cNvCxnSpPr>
            <p:nvPr/>
          </p:nvCxnSpPr>
          <p:spPr>
            <a:xfrm>
              <a:off x="548241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2A9DDE2-C398-DC43-B682-3E3BC2410323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7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5DD5E71-B729-E841-AE87-0E2E27336561}"/>
                </a:ext>
              </a:extLst>
            </p:cNvPr>
            <p:cNvCxnSpPr>
              <a:cxnSpLocks/>
            </p:cNvCxnSpPr>
            <p:nvPr/>
          </p:nvCxnSpPr>
          <p:spPr>
            <a:xfrm>
              <a:off x="607374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04E3D57-4225-8A4D-BFC6-5CEE652DBC84}"/>
                </a:ext>
              </a:extLst>
            </p:cNvPr>
            <p:cNvCxnSpPr>
              <a:cxnSpLocks/>
            </p:cNvCxnSpPr>
            <p:nvPr/>
          </p:nvCxnSpPr>
          <p:spPr>
            <a:xfrm>
              <a:off x="636940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613EFB3-3060-6642-A32D-8FB103662F2D}"/>
                </a:ext>
              </a:extLst>
            </p:cNvPr>
            <p:cNvCxnSpPr>
              <a:cxnSpLocks/>
            </p:cNvCxnSpPr>
            <p:nvPr/>
          </p:nvCxnSpPr>
          <p:spPr>
            <a:xfrm>
              <a:off x="666507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20D62C-B4E9-614F-8D3F-C75041F54308}"/>
                </a:ext>
              </a:extLst>
            </p:cNvPr>
            <p:cNvCxnSpPr>
              <a:cxnSpLocks/>
            </p:cNvCxnSpPr>
            <p:nvPr/>
          </p:nvCxnSpPr>
          <p:spPr>
            <a:xfrm>
              <a:off x="696073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8D2735A-0061-F64D-9ECA-AE1BDE64BB57}"/>
                </a:ext>
              </a:extLst>
            </p:cNvPr>
            <p:cNvCxnSpPr>
              <a:cxnSpLocks/>
            </p:cNvCxnSpPr>
            <p:nvPr/>
          </p:nvCxnSpPr>
          <p:spPr>
            <a:xfrm>
              <a:off x="725640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C17E3BB-F257-CB4B-8C86-1C5C000A202E}"/>
                </a:ext>
              </a:extLst>
            </p:cNvPr>
            <p:cNvCxnSpPr>
              <a:cxnSpLocks/>
            </p:cNvCxnSpPr>
            <p:nvPr/>
          </p:nvCxnSpPr>
          <p:spPr>
            <a:xfrm>
              <a:off x="755206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169AA7E-58C8-3941-9581-CE4F6CF10B62}"/>
                </a:ext>
              </a:extLst>
            </p:cNvPr>
            <p:cNvCxnSpPr>
              <a:cxnSpLocks/>
            </p:cNvCxnSpPr>
            <p:nvPr/>
          </p:nvCxnSpPr>
          <p:spPr>
            <a:xfrm>
              <a:off x="784773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DD7C824-309E-A449-9604-9F80DFCF19A7}"/>
                </a:ext>
              </a:extLst>
            </p:cNvPr>
            <p:cNvCxnSpPr>
              <a:cxnSpLocks/>
            </p:cNvCxnSpPr>
            <p:nvPr/>
          </p:nvCxnSpPr>
          <p:spPr>
            <a:xfrm>
              <a:off x="814339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5490D10-13FC-3545-AB00-F8C2ECB17E7C}"/>
                </a:ext>
              </a:extLst>
            </p:cNvPr>
            <p:cNvCxnSpPr>
              <a:cxnSpLocks/>
            </p:cNvCxnSpPr>
            <p:nvPr/>
          </p:nvCxnSpPr>
          <p:spPr>
            <a:xfrm>
              <a:off x="8439056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B956D3-8A0A-F240-8B45-7AEF8351F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5DF57A-9B25-A046-B2E7-6ACB13663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8B632-8817-0D48-BEAD-6269651CD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5661A4-6CB1-5C44-90A2-7383D230904B}"/>
              </a:ext>
            </a:extLst>
          </p:cNvPr>
          <p:cNvSpPr/>
          <p:nvPr/>
        </p:nvSpPr>
        <p:spPr>
          <a:xfrm>
            <a:off x="457200" y="2061556"/>
            <a:ext cx="1594520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Literature research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CE299A-9779-5D4C-9349-F172B72378CB}"/>
              </a:ext>
            </a:extLst>
          </p:cNvPr>
          <p:cNvSpPr/>
          <p:nvPr/>
        </p:nvSpPr>
        <p:spPr>
          <a:xfrm>
            <a:off x="457200" y="2509625"/>
            <a:ext cx="83027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Concept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E6CF44-ECA3-2646-87F0-402D0ECB4DDB}"/>
              </a:ext>
            </a:extLst>
          </p:cNvPr>
          <p:cNvSpPr/>
          <p:nvPr/>
        </p:nvSpPr>
        <p:spPr>
          <a:xfrm>
            <a:off x="457200" y="2957694"/>
            <a:ext cx="2056039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Concept Implementation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EAA957-3ACC-AB48-88D0-5C582E082C46}"/>
              </a:ext>
            </a:extLst>
          </p:cNvPr>
          <p:cNvSpPr/>
          <p:nvPr/>
        </p:nvSpPr>
        <p:spPr>
          <a:xfrm>
            <a:off x="457200" y="3405763"/>
            <a:ext cx="1125937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Experiments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A09C1F-738E-9C47-81C9-E8697F76A1AE}"/>
              </a:ext>
            </a:extLst>
          </p:cNvPr>
          <p:cNvSpPr/>
          <p:nvPr/>
        </p:nvSpPr>
        <p:spPr>
          <a:xfrm>
            <a:off x="457200" y="3853832"/>
            <a:ext cx="1225684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Thesis Writing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73E7C8-3B71-1849-97A3-0F422B35DB5A}"/>
              </a:ext>
            </a:extLst>
          </p:cNvPr>
          <p:cNvSpPr/>
          <p:nvPr/>
        </p:nvSpPr>
        <p:spPr>
          <a:xfrm>
            <a:off x="457200" y="4301901"/>
            <a:ext cx="1772897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Review and Adaption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286BED-39A2-B94F-9987-1D6DA546517D}"/>
              </a:ext>
            </a:extLst>
          </p:cNvPr>
          <p:cNvSpPr/>
          <p:nvPr/>
        </p:nvSpPr>
        <p:spPr>
          <a:xfrm>
            <a:off x="457200" y="4749970"/>
            <a:ext cx="1717267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Talks &amp; Presentation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A4C216-3461-794B-8D86-9E8A9EB241C7}"/>
              </a:ext>
            </a:extLst>
          </p:cNvPr>
          <p:cNvSpPr/>
          <p:nvPr/>
        </p:nvSpPr>
        <p:spPr>
          <a:xfrm>
            <a:off x="457200" y="5198040"/>
            <a:ext cx="658416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Buffer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8BEF304-E7CF-4247-A75B-80438167983E}"/>
              </a:ext>
            </a:extLst>
          </p:cNvPr>
          <p:cNvSpPr/>
          <p:nvPr/>
        </p:nvSpPr>
        <p:spPr>
          <a:xfrm>
            <a:off x="252576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1C5CA1B-2455-1948-BE47-C2FBE5FD681C}"/>
              </a:ext>
            </a:extLst>
          </p:cNvPr>
          <p:cNvSpPr/>
          <p:nvPr/>
        </p:nvSpPr>
        <p:spPr>
          <a:xfrm>
            <a:off x="370842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8B3C1E-F280-9E45-8759-2CB892666990}"/>
              </a:ext>
            </a:extLst>
          </p:cNvPr>
          <p:cNvSpPr/>
          <p:nvPr/>
        </p:nvSpPr>
        <p:spPr>
          <a:xfrm>
            <a:off x="518675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5182E7F-D3DC-9A47-8AC4-C439E33E0404}"/>
              </a:ext>
            </a:extLst>
          </p:cNvPr>
          <p:cNvSpPr/>
          <p:nvPr/>
        </p:nvSpPr>
        <p:spPr>
          <a:xfrm>
            <a:off x="8143397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05A6679-A394-E847-A274-28BB973B073B}"/>
              </a:ext>
            </a:extLst>
          </p:cNvPr>
          <p:cNvSpPr/>
          <p:nvPr/>
        </p:nvSpPr>
        <p:spPr>
          <a:xfrm>
            <a:off x="666507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F9A191B-3AB3-224E-A0CC-A1285BB2C1EA}"/>
              </a:ext>
            </a:extLst>
          </p:cNvPr>
          <p:cNvSpPr/>
          <p:nvPr/>
        </p:nvSpPr>
        <p:spPr>
          <a:xfrm>
            <a:off x="282143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FADC563-4ED3-E449-B419-08FED6679396}"/>
              </a:ext>
            </a:extLst>
          </p:cNvPr>
          <p:cNvSpPr/>
          <p:nvPr/>
        </p:nvSpPr>
        <p:spPr>
          <a:xfrm>
            <a:off x="311709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7F43825-73FA-854D-9E65-EB9131C475D2}"/>
              </a:ext>
            </a:extLst>
          </p:cNvPr>
          <p:cNvSpPr/>
          <p:nvPr/>
        </p:nvSpPr>
        <p:spPr>
          <a:xfrm>
            <a:off x="341276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9C98C4C-C542-4843-BBAC-2DAC6F2B25A9}"/>
              </a:ext>
            </a:extLst>
          </p:cNvPr>
          <p:cNvSpPr/>
          <p:nvPr/>
        </p:nvSpPr>
        <p:spPr>
          <a:xfrm>
            <a:off x="489108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E97ED7B-2850-B54D-9060-306D539865EC}"/>
              </a:ext>
            </a:extLst>
          </p:cNvPr>
          <p:cNvSpPr/>
          <p:nvPr/>
        </p:nvSpPr>
        <p:spPr>
          <a:xfrm>
            <a:off x="400409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8F2201-D4FF-524F-ABC0-391D5199518D}"/>
              </a:ext>
            </a:extLst>
          </p:cNvPr>
          <p:cNvSpPr/>
          <p:nvPr/>
        </p:nvSpPr>
        <p:spPr>
          <a:xfrm>
            <a:off x="429975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7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86E4BA7-B7E2-FA43-8E0C-A597F96429DD}"/>
              </a:ext>
            </a:extLst>
          </p:cNvPr>
          <p:cNvSpPr/>
          <p:nvPr/>
        </p:nvSpPr>
        <p:spPr>
          <a:xfrm>
            <a:off x="459542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7A83C9F-11A2-094F-966D-D038E9EB4EB3}"/>
              </a:ext>
            </a:extLst>
          </p:cNvPr>
          <p:cNvSpPr/>
          <p:nvPr/>
        </p:nvSpPr>
        <p:spPr>
          <a:xfrm>
            <a:off x="636941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14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0C747B4-7314-0247-90F1-1BF898900216}"/>
              </a:ext>
            </a:extLst>
          </p:cNvPr>
          <p:cNvSpPr/>
          <p:nvPr/>
        </p:nvSpPr>
        <p:spPr>
          <a:xfrm>
            <a:off x="548241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11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3AA14CA-FBD5-E94A-BA0A-3786C3A23B36}"/>
              </a:ext>
            </a:extLst>
          </p:cNvPr>
          <p:cNvSpPr/>
          <p:nvPr/>
        </p:nvSpPr>
        <p:spPr>
          <a:xfrm>
            <a:off x="577808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12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C0431C9-37ED-6A47-81A3-805A46E9B436}"/>
              </a:ext>
            </a:extLst>
          </p:cNvPr>
          <p:cNvSpPr/>
          <p:nvPr/>
        </p:nvSpPr>
        <p:spPr>
          <a:xfrm>
            <a:off x="607374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13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435DDD8-DC56-A044-A521-5B616D241869}"/>
              </a:ext>
            </a:extLst>
          </p:cNvPr>
          <p:cNvSpPr/>
          <p:nvPr/>
        </p:nvSpPr>
        <p:spPr>
          <a:xfrm>
            <a:off x="784773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EDE75D5-EF21-5343-9D59-065A322E97CB}"/>
              </a:ext>
            </a:extLst>
          </p:cNvPr>
          <p:cNvSpPr/>
          <p:nvPr/>
        </p:nvSpPr>
        <p:spPr>
          <a:xfrm>
            <a:off x="696074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16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6A46B63-EEAA-E342-A41C-630B8ED7A712}"/>
              </a:ext>
            </a:extLst>
          </p:cNvPr>
          <p:cNvSpPr/>
          <p:nvPr/>
        </p:nvSpPr>
        <p:spPr>
          <a:xfrm>
            <a:off x="725640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17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FCCA1A0-4590-0F43-A0D4-A2461B075BE1}"/>
              </a:ext>
            </a:extLst>
          </p:cNvPr>
          <p:cNvSpPr/>
          <p:nvPr/>
        </p:nvSpPr>
        <p:spPr>
          <a:xfrm>
            <a:off x="755207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18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71D183D-B7E6-A54F-9A48-94BA6164DF94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>
            <a:off x="1287472" y="2617637"/>
            <a:ext cx="1533947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120DE2D-1AFC-F140-B1F8-AFFA632590D3}"/>
              </a:ext>
            </a:extLst>
          </p:cNvPr>
          <p:cNvCxnSpPr>
            <a:cxnSpLocks/>
            <a:stCxn id="19" idx="1"/>
            <a:endCxn id="9" idx="3"/>
          </p:cNvCxnSpPr>
          <p:nvPr/>
        </p:nvCxnSpPr>
        <p:spPr>
          <a:xfrm flipH="1">
            <a:off x="2513239" y="3065706"/>
            <a:ext cx="899512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A18FCA7-2E0F-314F-9266-6DBA388E9F19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>
            <a:off x="2051720" y="2169568"/>
            <a:ext cx="472336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579F859B-EB8A-AC4F-9DFD-A17E4B94F25A}"/>
              </a:ext>
            </a:extLst>
          </p:cNvPr>
          <p:cNvCxnSpPr>
            <a:cxnSpLocks/>
            <a:stCxn id="20" idx="1"/>
            <a:endCxn id="12" idx="3"/>
          </p:cNvCxnSpPr>
          <p:nvPr/>
        </p:nvCxnSpPr>
        <p:spPr>
          <a:xfrm flipH="1">
            <a:off x="1583137" y="3513775"/>
            <a:ext cx="2716609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06875D05-55EF-C14A-B352-10DD53C280BB}"/>
              </a:ext>
            </a:extLst>
          </p:cNvPr>
          <p:cNvCxnSpPr>
            <a:cxnSpLocks/>
            <a:stCxn id="21" idx="1"/>
            <a:endCxn id="13" idx="3"/>
          </p:cNvCxnSpPr>
          <p:nvPr/>
        </p:nvCxnSpPr>
        <p:spPr>
          <a:xfrm flipH="1">
            <a:off x="1682884" y="3961844"/>
            <a:ext cx="3208154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66EE7C8-8565-2942-AE2F-C5E51716463D}"/>
              </a:ext>
            </a:extLst>
          </p:cNvPr>
          <p:cNvCxnSpPr>
            <a:cxnSpLocks/>
            <a:stCxn id="22" idx="1"/>
            <a:endCxn id="14" idx="3"/>
          </p:cNvCxnSpPr>
          <p:nvPr/>
        </p:nvCxnSpPr>
        <p:spPr>
          <a:xfrm flipH="1">
            <a:off x="2230097" y="4409913"/>
            <a:ext cx="3547975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1712247A-25F5-A848-B799-C772FF4F7F22}"/>
              </a:ext>
            </a:extLst>
          </p:cNvPr>
          <p:cNvCxnSpPr>
            <a:cxnSpLocks/>
            <a:stCxn id="23" idx="1"/>
            <a:endCxn id="15" idx="3"/>
          </p:cNvCxnSpPr>
          <p:nvPr/>
        </p:nvCxnSpPr>
        <p:spPr>
          <a:xfrm flipH="1">
            <a:off x="2174467" y="4857982"/>
            <a:ext cx="4490599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2C3E1A5-53EA-5449-9B17-15C27E7D72F7}"/>
              </a:ext>
            </a:extLst>
          </p:cNvPr>
          <p:cNvCxnSpPr>
            <a:cxnSpLocks/>
            <a:stCxn id="24" idx="1"/>
            <a:endCxn id="16" idx="3"/>
          </p:cNvCxnSpPr>
          <p:nvPr/>
        </p:nvCxnSpPr>
        <p:spPr>
          <a:xfrm flipH="1">
            <a:off x="1115616" y="5306052"/>
            <a:ext cx="5853914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CC57E25-3D35-8147-821D-09C1918B96F7}"/>
              </a:ext>
            </a:extLst>
          </p:cNvPr>
          <p:cNvSpPr/>
          <p:nvPr/>
        </p:nvSpPr>
        <p:spPr>
          <a:xfrm>
            <a:off x="2524056" y="2061556"/>
            <a:ext cx="897494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A2F14C-B2BA-F148-9599-0115DA62C9AF}"/>
              </a:ext>
            </a:extLst>
          </p:cNvPr>
          <p:cNvSpPr/>
          <p:nvPr/>
        </p:nvSpPr>
        <p:spPr>
          <a:xfrm>
            <a:off x="2821419" y="2509625"/>
            <a:ext cx="1487125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B96175-14D4-6B40-8E1A-DFD097C10F90}"/>
              </a:ext>
            </a:extLst>
          </p:cNvPr>
          <p:cNvSpPr/>
          <p:nvPr/>
        </p:nvSpPr>
        <p:spPr>
          <a:xfrm>
            <a:off x="3412751" y="2957694"/>
            <a:ext cx="1487125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BC8C53-76B0-BA4A-AF70-63B772EFF268}"/>
              </a:ext>
            </a:extLst>
          </p:cNvPr>
          <p:cNvSpPr/>
          <p:nvPr/>
        </p:nvSpPr>
        <p:spPr>
          <a:xfrm>
            <a:off x="4299746" y="3405763"/>
            <a:ext cx="1487124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8DE9F8-E9BB-A042-BE7E-E163BF443A62}"/>
              </a:ext>
            </a:extLst>
          </p:cNvPr>
          <p:cNvSpPr/>
          <p:nvPr/>
        </p:nvSpPr>
        <p:spPr>
          <a:xfrm>
            <a:off x="4891038" y="3853832"/>
            <a:ext cx="1487124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6F94435-6D5C-5741-AC97-057C0493B005}"/>
              </a:ext>
            </a:extLst>
          </p:cNvPr>
          <p:cNvSpPr/>
          <p:nvPr/>
        </p:nvSpPr>
        <p:spPr>
          <a:xfrm>
            <a:off x="5778072" y="4301901"/>
            <a:ext cx="894136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EE4F56-85C6-2246-A61D-55B8A0802178}"/>
              </a:ext>
            </a:extLst>
          </p:cNvPr>
          <p:cNvSpPr/>
          <p:nvPr/>
        </p:nvSpPr>
        <p:spPr>
          <a:xfrm>
            <a:off x="6665066" y="4749970"/>
            <a:ext cx="316990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2CEC0B8-041B-7548-A1DF-0BE50599BD56}"/>
              </a:ext>
            </a:extLst>
          </p:cNvPr>
          <p:cNvSpPr/>
          <p:nvPr/>
        </p:nvSpPr>
        <p:spPr>
          <a:xfrm>
            <a:off x="6969530" y="5198040"/>
            <a:ext cx="1478322" cy="216024"/>
          </a:xfrm>
          <a:prstGeom prst="rect">
            <a:avLst/>
          </a:prstGeom>
          <a:pattFill prst="wdUpDiag">
            <a:fgClr>
              <a:srgbClr val="398249"/>
            </a:fgClr>
            <a:bgClr>
              <a:schemeClr val="bg1"/>
            </a:bgClr>
          </a:pattFill>
          <a:ln>
            <a:solidFill>
              <a:srgbClr val="39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59995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FF66-FD78-C44A-999D-2DEAF5D37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TabNet Architecture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F528F-1B4F-F642-B3C8-4A9856E8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382729-8F7B-774C-9C0A-B098DAD37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DD12CA-768E-D848-964C-A360AFF6E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250" b="42098"/>
          <a:stretch/>
        </p:blipFill>
        <p:spPr>
          <a:xfrm>
            <a:off x="457200" y="1288707"/>
            <a:ext cx="8229600" cy="47461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F64ECC-7841-5F42-A2A4-2DAF1AF70697}"/>
              </a:ext>
            </a:extLst>
          </p:cNvPr>
          <p:cNvSpPr txBox="1"/>
          <p:nvPr/>
        </p:nvSpPr>
        <p:spPr>
          <a:xfrm>
            <a:off x="9430327" y="2152073"/>
            <a:ext cx="27208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Split: </a:t>
            </a:r>
          </a:p>
          <a:p>
            <a:r>
              <a:rPr lang="en-DE" dirty="0"/>
              <a:t>Attention goes to next step</a:t>
            </a:r>
          </a:p>
          <a:p>
            <a:r>
              <a:rPr lang="en-DE" dirty="0"/>
              <a:t>Predictions are added up</a:t>
            </a:r>
          </a:p>
        </p:txBody>
      </p:sp>
    </p:spTree>
    <p:extLst>
      <p:ext uri="{BB962C8B-B14F-4D97-AF65-F5344CB8AC3E}">
        <p14:creationId xmlns:p14="http://schemas.microsoft.com/office/powerpoint/2010/main" val="720806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FF66-FD78-C44A-999D-2DEAF5D37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TabNet Architecture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F528F-1B4F-F642-B3C8-4A9856E8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382729-8F7B-774C-9C0A-B098DAD37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DD12CA-768E-D848-964C-A360AFF6E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88708"/>
            <a:ext cx="8229600" cy="481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514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92D40EF8-FDAB-A44E-92C3-B7582B0C7682}"/>
              </a:ext>
            </a:extLst>
          </p:cNvPr>
          <p:cNvGraphicFramePr>
            <a:graphicFrameLocks noGrp="1"/>
          </p:cNvGraphicFramePr>
          <p:nvPr/>
        </p:nvGraphicFramePr>
        <p:xfrm>
          <a:off x="6454106" y="30139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53AD860-BECE-D84A-A60C-45CDC70FB7EA}"/>
              </a:ext>
            </a:extLst>
          </p:cNvPr>
          <p:cNvGraphicFramePr>
            <a:graphicFrameLocks noGrp="1"/>
          </p:cNvGraphicFramePr>
          <p:nvPr/>
        </p:nvGraphicFramePr>
        <p:xfrm>
          <a:off x="6526114" y="309834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29C88B0-26D0-8742-95DC-F5BF8C8700D9}"/>
              </a:ext>
            </a:extLst>
          </p:cNvPr>
          <p:cNvGraphicFramePr>
            <a:graphicFrameLocks noGrp="1"/>
          </p:cNvGraphicFramePr>
          <p:nvPr/>
        </p:nvGraphicFramePr>
        <p:xfrm>
          <a:off x="6598122" y="318279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8" name="Table 8">
            <a:extLst>
              <a:ext uri="{FF2B5EF4-FFF2-40B4-BE49-F238E27FC236}">
                <a16:creationId xmlns:a16="http://schemas.microsoft.com/office/drawing/2014/main" id="{9AFABB45-5AD9-1D47-907C-DABC479D274D}"/>
              </a:ext>
            </a:extLst>
          </p:cNvPr>
          <p:cNvGraphicFramePr>
            <a:graphicFrameLocks noGrp="1"/>
          </p:cNvGraphicFramePr>
          <p:nvPr/>
        </p:nvGraphicFramePr>
        <p:xfrm>
          <a:off x="585032" y="309559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4" name="Down Arrow 23">
            <a:extLst>
              <a:ext uri="{FF2B5EF4-FFF2-40B4-BE49-F238E27FC236}">
                <a16:creationId xmlns:a16="http://schemas.microsoft.com/office/drawing/2014/main" id="{BD426EF8-5687-CC44-BA37-62669EC7A0AE}"/>
              </a:ext>
            </a:extLst>
          </p:cNvPr>
          <p:cNvSpPr/>
          <p:nvPr/>
        </p:nvSpPr>
        <p:spPr>
          <a:xfrm rot="16200000">
            <a:off x="2123479" y="3164429"/>
            <a:ext cx="365124" cy="616620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solidFill>
              <a:srgbClr val="39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29" name="Table 8">
            <a:extLst>
              <a:ext uri="{FF2B5EF4-FFF2-40B4-BE49-F238E27FC236}">
                <a16:creationId xmlns:a16="http://schemas.microsoft.com/office/drawing/2014/main" id="{21AF31BC-5EE3-3748-BEAC-8C7A77ADDB70}"/>
              </a:ext>
            </a:extLst>
          </p:cNvPr>
          <p:cNvGraphicFramePr>
            <a:graphicFrameLocks noGrp="1"/>
          </p:cNvGraphicFramePr>
          <p:nvPr/>
        </p:nvGraphicFramePr>
        <p:xfrm>
          <a:off x="2771802" y="30139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160EF0BB-B075-A94C-9CD8-1AD31D89832B}"/>
              </a:ext>
            </a:extLst>
          </p:cNvPr>
          <p:cNvGraphicFramePr>
            <a:graphicFrameLocks noGrp="1"/>
          </p:cNvGraphicFramePr>
          <p:nvPr/>
        </p:nvGraphicFramePr>
        <p:xfrm>
          <a:off x="2843810" y="309559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FD365903-A480-2D47-9A8D-131E889F8136}"/>
              </a:ext>
            </a:extLst>
          </p:cNvPr>
          <p:cNvGraphicFramePr>
            <a:graphicFrameLocks noGrp="1"/>
          </p:cNvGraphicFramePr>
          <p:nvPr/>
        </p:nvGraphicFramePr>
        <p:xfrm>
          <a:off x="2915818" y="318279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7842B7BD-4B99-0346-B73E-5223EA3C767C}"/>
              </a:ext>
            </a:extLst>
          </p:cNvPr>
          <p:cNvSpPr txBox="1"/>
          <p:nvPr/>
        </p:nvSpPr>
        <p:spPr>
          <a:xfrm>
            <a:off x="803972" y="4416328"/>
            <a:ext cx="3483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000" dirty="0"/>
              <a:t>Use existing datasets and create missing values </a:t>
            </a:r>
            <a:br>
              <a:rPr lang="en-DE" sz="2000" dirty="0"/>
            </a:br>
            <a:r>
              <a:rPr lang="en-DE" sz="2000" dirty="0"/>
              <a:t>(with configurable degree)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0F62100-76AC-584A-B3DD-BB8E9D59D1D7}"/>
              </a:ext>
            </a:extLst>
          </p:cNvPr>
          <p:cNvSpPr txBox="1"/>
          <p:nvPr/>
        </p:nvSpPr>
        <p:spPr>
          <a:xfrm>
            <a:off x="5041191" y="4416328"/>
            <a:ext cx="34838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000" dirty="0"/>
              <a:t>Use real world datasets with missing values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369A17B-03CF-1547-8CC3-3C0FF12AAA06}"/>
              </a:ext>
            </a:extLst>
          </p:cNvPr>
          <p:cNvGrpSpPr/>
          <p:nvPr/>
        </p:nvGrpSpPr>
        <p:grpSpPr>
          <a:xfrm>
            <a:off x="1997732" y="1535797"/>
            <a:ext cx="5148536" cy="1054206"/>
            <a:chOff x="2087760" y="1535797"/>
            <a:chExt cx="5148536" cy="105420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1FF3B21-80FF-624F-813E-AFF61CC9BC98}"/>
                </a:ext>
              </a:extLst>
            </p:cNvPr>
            <p:cNvSpPr txBox="1"/>
            <p:nvPr/>
          </p:nvSpPr>
          <p:spPr>
            <a:xfrm>
              <a:off x="3834430" y="1535797"/>
              <a:ext cx="16551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3200" b="1" dirty="0"/>
                <a:t>Datasets</a:t>
              </a:r>
            </a:p>
          </p:txBody>
        </p:sp>
        <p:sp>
          <p:nvSpPr>
            <p:cNvPr id="42" name="Bent Arrow 41">
              <a:extLst>
                <a:ext uri="{FF2B5EF4-FFF2-40B4-BE49-F238E27FC236}">
                  <a16:creationId xmlns:a16="http://schemas.microsoft.com/office/drawing/2014/main" id="{CA5D55FE-7C3B-4C4C-AA73-99568E5CA109}"/>
                </a:ext>
              </a:extLst>
            </p:cNvPr>
            <p:cNvSpPr/>
            <p:nvPr/>
          </p:nvSpPr>
          <p:spPr>
            <a:xfrm rot="5400000">
              <a:off x="6064974" y="1418681"/>
              <a:ext cx="830544" cy="1512100"/>
            </a:xfrm>
            <a:prstGeom prst="bentArrow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39824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  <p:sp>
          <p:nvSpPr>
            <p:cNvPr id="43" name="Bent Arrow 42">
              <a:extLst>
                <a:ext uri="{FF2B5EF4-FFF2-40B4-BE49-F238E27FC236}">
                  <a16:creationId xmlns:a16="http://schemas.microsoft.com/office/drawing/2014/main" id="{E9BB4C17-F051-A14D-92E2-F547850BE3A6}"/>
                </a:ext>
              </a:extLst>
            </p:cNvPr>
            <p:cNvSpPr/>
            <p:nvPr/>
          </p:nvSpPr>
          <p:spPr>
            <a:xfrm rot="16200000" flipH="1">
              <a:off x="2428538" y="1418681"/>
              <a:ext cx="830544" cy="1512100"/>
            </a:xfrm>
            <a:prstGeom prst="bentArrow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39824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B93D26D-60C0-AF40-BFF6-1E26F705E92F}"/>
              </a:ext>
            </a:extLst>
          </p:cNvPr>
          <p:cNvSpPr/>
          <p:nvPr/>
        </p:nvSpPr>
        <p:spPr>
          <a:xfrm>
            <a:off x="9396536" y="2590003"/>
            <a:ext cx="2664296" cy="2351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Degrees of freedom: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Source (real vs toy)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Datasets (number)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Distribution of MVs (per feature: completely random, not random,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9605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E0E4C16-70BA-F74F-AB15-E192F8AEBB25}"/>
              </a:ext>
            </a:extLst>
          </p:cNvPr>
          <p:cNvSpPr/>
          <p:nvPr/>
        </p:nvSpPr>
        <p:spPr>
          <a:xfrm>
            <a:off x="3535681" y="3711169"/>
            <a:ext cx="5023486" cy="2088232"/>
          </a:xfrm>
          <a:custGeom>
            <a:avLst/>
            <a:gdLst>
              <a:gd name="connsiteX0" fmla="*/ 0 w 5023486"/>
              <a:gd name="connsiteY0" fmla="*/ 130327 h 2088232"/>
              <a:gd name="connsiteX1" fmla="*/ 130327 w 5023486"/>
              <a:gd name="connsiteY1" fmla="*/ 0 h 2088232"/>
              <a:gd name="connsiteX2" fmla="*/ 905988 w 5023486"/>
              <a:gd name="connsiteY2" fmla="*/ 0 h 2088232"/>
              <a:gd name="connsiteX3" fmla="*/ 1538764 w 5023486"/>
              <a:gd name="connsiteY3" fmla="*/ 0 h 2088232"/>
              <a:gd name="connsiteX4" fmla="*/ 2123912 w 5023486"/>
              <a:gd name="connsiteY4" fmla="*/ 0 h 2088232"/>
              <a:gd name="connsiteX5" fmla="*/ 2851945 w 5023486"/>
              <a:gd name="connsiteY5" fmla="*/ 0 h 2088232"/>
              <a:gd name="connsiteX6" fmla="*/ 3484722 w 5023486"/>
              <a:gd name="connsiteY6" fmla="*/ 0 h 2088232"/>
              <a:gd name="connsiteX7" fmla="*/ 4260383 w 5023486"/>
              <a:gd name="connsiteY7" fmla="*/ 0 h 2088232"/>
              <a:gd name="connsiteX8" fmla="*/ 4893159 w 5023486"/>
              <a:gd name="connsiteY8" fmla="*/ 0 h 2088232"/>
              <a:gd name="connsiteX9" fmla="*/ 5023486 w 5023486"/>
              <a:gd name="connsiteY9" fmla="*/ 130327 h 2088232"/>
              <a:gd name="connsiteX10" fmla="*/ 5023486 w 5023486"/>
              <a:gd name="connsiteY10" fmla="*/ 702968 h 2088232"/>
              <a:gd name="connsiteX11" fmla="*/ 5023486 w 5023486"/>
              <a:gd name="connsiteY11" fmla="*/ 1312161 h 2088232"/>
              <a:gd name="connsiteX12" fmla="*/ 5023486 w 5023486"/>
              <a:gd name="connsiteY12" fmla="*/ 1957905 h 2088232"/>
              <a:gd name="connsiteX13" fmla="*/ 4893159 w 5023486"/>
              <a:gd name="connsiteY13" fmla="*/ 2088232 h 2088232"/>
              <a:gd name="connsiteX14" fmla="*/ 4212754 w 5023486"/>
              <a:gd name="connsiteY14" fmla="*/ 2088232 h 2088232"/>
              <a:gd name="connsiteX15" fmla="*/ 3532350 w 5023486"/>
              <a:gd name="connsiteY15" fmla="*/ 2088232 h 2088232"/>
              <a:gd name="connsiteX16" fmla="*/ 2756689 w 5023486"/>
              <a:gd name="connsiteY16" fmla="*/ 2088232 h 2088232"/>
              <a:gd name="connsiteX17" fmla="*/ 2076284 w 5023486"/>
              <a:gd name="connsiteY17" fmla="*/ 2088232 h 2088232"/>
              <a:gd name="connsiteX18" fmla="*/ 1538764 w 5023486"/>
              <a:gd name="connsiteY18" fmla="*/ 2088232 h 2088232"/>
              <a:gd name="connsiteX19" fmla="*/ 953617 w 5023486"/>
              <a:gd name="connsiteY19" fmla="*/ 2088232 h 2088232"/>
              <a:gd name="connsiteX20" fmla="*/ 130327 w 5023486"/>
              <a:gd name="connsiteY20" fmla="*/ 2088232 h 2088232"/>
              <a:gd name="connsiteX21" fmla="*/ 0 w 5023486"/>
              <a:gd name="connsiteY21" fmla="*/ 1957905 h 2088232"/>
              <a:gd name="connsiteX22" fmla="*/ 0 w 5023486"/>
              <a:gd name="connsiteY22" fmla="*/ 1385264 h 2088232"/>
              <a:gd name="connsiteX23" fmla="*/ 0 w 5023486"/>
              <a:gd name="connsiteY23" fmla="*/ 830899 h 2088232"/>
              <a:gd name="connsiteX24" fmla="*/ 0 w 5023486"/>
              <a:gd name="connsiteY24" fmla="*/ 130327 h 2088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023486" h="2088232" extrusionOk="0">
                <a:moveTo>
                  <a:pt x="0" y="130327"/>
                </a:moveTo>
                <a:cubicBezTo>
                  <a:pt x="-14711" y="49275"/>
                  <a:pt x="47158" y="4200"/>
                  <a:pt x="130327" y="0"/>
                </a:cubicBezTo>
                <a:cubicBezTo>
                  <a:pt x="516908" y="-17923"/>
                  <a:pt x="634348" y="-29771"/>
                  <a:pt x="905988" y="0"/>
                </a:cubicBezTo>
                <a:cubicBezTo>
                  <a:pt x="1177628" y="29771"/>
                  <a:pt x="1384952" y="1786"/>
                  <a:pt x="1538764" y="0"/>
                </a:cubicBezTo>
                <a:cubicBezTo>
                  <a:pt x="1692576" y="-1786"/>
                  <a:pt x="1988427" y="-27523"/>
                  <a:pt x="2123912" y="0"/>
                </a:cubicBezTo>
                <a:cubicBezTo>
                  <a:pt x="2259397" y="27523"/>
                  <a:pt x="2507061" y="20761"/>
                  <a:pt x="2851945" y="0"/>
                </a:cubicBezTo>
                <a:cubicBezTo>
                  <a:pt x="3196829" y="-20761"/>
                  <a:pt x="3291868" y="-6525"/>
                  <a:pt x="3484722" y="0"/>
                </a:cubicBezTo>
                <a:cubicBezTo>
                  <a:pt x="3677576" y="6525"/>
                  <a:pt x="4069257" y="-10758"/>
                  <a:pt x="4260383" y="0"/>
                </a:cubicBezTo>
                <a:cubicBezTo>
                  <a:pt x="4451509" y="10758"/>
                  <a:pt x="4647577" y="-29302"/>
                  <a:pt x="4893159" y="0"/>
                </a:cubicBezTo>
                <a:cubicBezTo>
                  <a:pt x="4962441" y="4461"/>
                  <a:pt x="5013235" y="46459"/>
                  <a:pt x="5023486" y="130327"/>
                </a:cubicBezTo>
                <a:cubicBezTo>
                  <a:pt x="5036464" y="383646"/>
                  <a:pt x="4999383" y="523793"/>
                  <a:pt x="5023486" y="702968"/>
                </a:cubicBezTo>
                <a:cubicBezTo>
                  <a:pt x="5047589" y="882143"/>
                  <a:pt x="5022646" y="1060071"/>
                  <a:pt x="5023486" y="1312161"/>
                </a:cubicBezTo>
                <a:cubicBezTo>
                  <a:pt x="5024326" y="1564251"/>
                  <a:pt x="4997390" y="1747519"/>
                  <a:pt x="5023486" y="1957905"/>
                </a:cubicBezTo>
                <a:cubicBezTo>
                  <a:pt x="5028482" y="2036003"/>
                  <a:pt x="4977587" y="2077331"/>
                  <a:pt x="4893159" y="2088232"/>
                </a:cubicBezTo>
                <a:cubicBezTo>
                  <a:pt x="4680857" y="2107616"/>
                  <a:pt x="4494677" y="2104659"/>
                  <a:pt x="4212754" y="2088232"/>
                </a:cubicBezTo>
                <a:cubicBezTo>
                  <a:pt x="3930832" y="2071805"/>
                  <a:pt x="3690322" y="2108188"/>
                  <a:pt x="3532350" y="2088232"/>
                </a:cubicBezTo>
                <a:cubicBezTo>
                  <a:pt x="3374378" y="2068276"/>
                  <a:pt x="3068697" y="2083831"/>
                  <a:pt x="2756689" y="2088232"/>
                </a:cubicBezTo>
                <a:cubicBezTo>
                  <a:pt x="2444681" y="2092633"/>
                  <a:pt x="2406137" y="2116505"/>
                  <a:pt x="2076284" y="2088232"/>
                </a:cubicBezTo>
                <a:cubicBezTo>
                  <a:pt x="1746431" y="2059959"/>
                  <a:pt x="1661227" y="2067921"/>
                  <a:pt x="1538764" y="2088232"/>
                </a:cubicBezTo>
                <a:cubicBezTo>
                  <a:pt x="1416301" y="2108543"/>
                  <a:pt x="1189597" y="2081110"/>
                  <a:pt x="953617" y="2088232"/>
                </a:cubicBezTo>
                <a:cubicBezTo>
                  <a:pt x="717637" y="2095354"/>
                  <a:pt x="406234" y="2088547"/>
                  <a:pt x="130327" y="2088232"/>
                </a:cubicBezTo>
                <a:cubicBezTo>
                  <a:pt x="67302" y="2086338"/>
                  <a:pt x="783" y="2037318"/>
                  <a:pt x="0" y="1957905"/>
                </a:cubicBezTo>
                <a:cubicBezTo>
                  <a:pt x="22255" y="1834534"/>
                  <a:pt x="-12132" y="1551595"/>
                  <a:pt x="0" y="1385264"/>
                </a:cubicBezTo>
                <a:cubicBezTo>
                  <a:pt x="12132" y="1218933"/>
                  <a:pt x="-18670" y="1020377"/>
                  <a:pt x="0" y="830899"/>
                </a:cubicBezTo>
                <a:cubicBezTo>
                  <a:pt x="18670" y="641421"/>
                  <a:pt x="-22384" y="418342"/>
                  <a:pt x="0" y="130327"/>
                </a:cubicBez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624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18</a:t>
            </a:fld>
            <a:endParaRPr lang="en-US"/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BD426EF8-5687-CC44-BA37-62669EC7A0AE}"/>
              </a:ext>
            </a:extLst>
          </p:cNvPr>
          <p:cNvSpPr/>
          <p:nvPr/>
        </p:nvSpPr>
        <p:spPr>
          <a:xfrm rot="16200000">
            <a:off x="2191932" y="3652129"/>
            <a:ext cx="816306" cy="884098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solidFill>
              <a:srgbClr val="39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2B7BD-4B99-0346-B73E-5223EA3C767C}"/>
              </a:ext>
            </a:extLst>
          </p:cNvPr>
          <p:cNvSpPr txBox="1"/>
          <p:nvPr/>
        </p:nvSpPr>
        <p:spPr>
          <a:xfrm>
            <a:off x="451520" y="1609935"/>
            <a:ext cx="2706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Apply filling strategies to create multiple datasets in different versions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C4B683-7BEB-0B45-9209-8FDCFD4E0C1A}"/>
              </a:ext>
            </a:extLst>
          </p:cNvPr>
          <p:cNvGraphicFramePr>
            <a:graphicFrameLocks noGrp="1"/>
          </p:cNvGraphicFramePr>
          <p:nvPr/>
        </p:nvGraphicFramePr>
        <p:xfrm>
          <a:off x="585855" y="371703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57A35F96-90D9-984E-8138-DC6D3778BFCD}"/>
              </a:ext>
            </a:extLst>
          </p:cNvPr>
          <p:cNvSpPr txBox="1"/>
          <p:nvPr/>
        </p:nvSpPr>
        <p:spPr>
          <a:xfrm>
            <a:off x="4301306" y="3815850"/>
            <a:ext cx="348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Heuristics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44D147-513E-7243-BA19-D8B1D523837E}"/>
              </a:ext>
            </a:extLst>
          </p:cNvPr>
          <p:cNvSpPr txBox="1"/>
          <p:nvPr/>
        </p:nvSpPr>
        <p:spPr>
          <a:xfrm>
            <a:off x="3987047" y="4318047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600" dirty="0"/>
              <a:t>mean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DEFB514-99CA-224D-BA15-3387F1E6C722}"/>
              </a:ext>
            </a:extLst>
          </p:cNvPr>
          <p:cNvSpPr txBox="1"/>
          <p:nvPr/>
        </p:nvSpPr>
        <p:spPr>
          <a:xfrm>
            <a:off x="5659986" y="4318047"/>
            <a:ext cx="837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600" dirty="0"/>
              <a:t>random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94CC9C-B9E2-8343-8FF6-FE293486AF2A}"/>
              </a:ext>
            </a:extLst>
          </p:cNvPr>
          <p:cNvSpPr txBox="1"/>
          <p:nvPr/>
        </p:nvSpPr>
        <p:spPr>
          <a:xfrm>
            <a:off x="7602127" y="4318047"/>
            <a:ext cx="338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600" dirty="0"/>
              <a:t>…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CFFFD8B-AFFA-8841-B76A-00DE376CBBFC}"/>
              </a:ext>
            </a:extLst>
          </p:cNvPr>
          <p:cNvSpPr txBox="1"/>
          <p:nvPr/>
        </p:nvSpPr>
        <p:spPr>
          <a:xfrm>
            <a:off x="6225682" y="1317265"/>
            <a:ext cx="2332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Distributions</a:t>
            </a:r>
          </a:p>
        </p:txBody>
      </p:sp>
      <p:pic>
        <p:nvPicPr>
          <p:cNvPr id="12" name="Graphic 11" descr="Normal Distribution outline">
            <a:extLst>
              <a:ext uri="{FF2B5EF4-FFF2-40B4-BE49-F238E27FC236}">
                <a16:creationId xmlns:a16="http://schemas.microsoft.com/office/drawing/2014/main" id="{EE324D96-18B7-B24A-AE31-33F8A3FDB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6702407" y="1926212"/>
            <a:ext cx="351152" cy="227996"/>
          </a:xfrm>
          <a:prstGeom prst="rect">
            <a:avLst/>
          </a:prstGeom>
        </p:spPr>
      </p:pic>
      <p:pic>
        <p:nvPicPr>
          <p:cNvPr id="60" name="Graphic 59" descr="Normal Distribution outline">
            <a:extLst>
              <a:ext uri="{FF2B5EF4-FFF2-40B4-BE49-F238E27FC236}">
                <a16:creationId xmlns:a16="http://schemas.microsoft.com/office/drawing/2014/main" id="{1111DAA9-8ABB-A84C-B52F-DC032A185B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6936433" y="1841763"/>
            <a:ext cx="351152" cy="312445"/>
          </a:xfrm>
          <a:prstGeom prst="rect">
            <a:avLst/>
          </a:prstGeom>
        </p:spPr>
      </p:pic>
      <p:pic>
        <p:nvPicPr>
          <p:cNvPr id="61" name="Graphic 60" descr="Normal Distribution outline">
            <a:extLst>
              <a:ext uri="{FF2B5EF4-FFF2-40B4-BE49-F238E27FC236}">
                <a16:creationId xmlns:a16="http://schemas.microsoft.com/office/drawing/2014/main" id="{22DC3AE6-79B6-F44A-92B6-DC01D97F4F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7106998" y="1926212"/>
            <a:ext cx="478074" cy="227996"/>
          </a:xfrm>
          <a:prstGeom prst="rect">
            <a:avLst/>
          </a:prstGeom>
        </p:spPr>
      </p:pic>
      <p:pic>
        <p:nvPicPr>
          <p:cNvPr id="62" name="Graphic 61" descr="Normal Distribution outline">
            <a:extLst>
              <a:ext uri="{FF2B5EF4-FFF2-40B4-BE49-F238E27FC236}">
                <a16:creationId xmlns:a16="http://schemas.microsoft.com/office/drawing/2014/main" id="{1407089D-92B3-B144-A514-0AAEAAAEFE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7404485" y="2019646"/>
            <a:ext cx="351152" cy="134562"/>
          </a:xfrm>
          <a:prstGeom prst="rect">
            <a:avLst/>
          </a:prstGeom>
        </p:spPr>
      </p:pic>
      <p:pic>
        <p:nvPicPr>
          <p:cNvPr id="63" name="Graphic 62" descr="Normal Distribution outline">
            <a:extLst>
              <a:ext uri="{FF2B5EF4-FFF2-40B4-BE49-F238E27FC236}">
                <a16:creationId xmlns:a16="http://schemas.microsoft.com/office/drawing/2014/main" id="{990D1395-76BE-C544-BC44-308DB4BDB0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7638511" y="1877142"/>
            <a:ext cx="351152" cy="277066"/>
          </a:xfrm>
          <a:prstGeom prst="rect">
            <a:avLst/>
          </a:prstGeom>
        </p:spPr>
      </p:pic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A26DF420-63A5-CE45-A62A-610135CEE30C}"/>
              </a:ext>
            </a:extLst>
          </p:cNvPr>
          <p:cNvSpPr/>
          <p:nvPr/>
        </p:nvSpPr>
        <p:spPr>
          <a:xfrm>
            <a:off x="6225682" y="1286862"/>
            <a:ext cx="2332463" cy="2178278"/>
          </a:xfrm>
          <a:custGeom>
            <a:avLst/>
            <a:gdLst>
              <a:gd name="connsiteX0" fmla="*/ 0 w 2332463"/>
              <a:gd name="connsiteY0" fmla="*/ 135946 h 2178278"/>
              <a:gd name="connsiteX1" fmla="*/ 135946 w 2332463"/>
              <a:gd name="connsiteY1" fmla="*/ 0 h 2178278"/>
              <a:gd name="connsiteX2" fmla="*/ 864014 w 2332463"/>
              <a:gd name="connsiteY2" fmla="*/ 0 h 2178278"/>
              <a:gd name="connsiteX3" fmla="*/ 1530266 w 2332463"/>
              <a:gd name="connsiteY3" fmla="*/ 0 h 2178278"/>
              <a:gd name="connsiteX4" fmla="*/ 2196517 w 2332463"/>
              <a:gd name="connsiteY4" fmla="*/ 0 h 2178278"/>
              <a:gd name="connsiteX5" fmla="*/ 2332463 w 2332463"/>
              <a:gd name="connsiteY5" fmla="*/ 135946 h 2178278"/>
              <a:gd name="connsiteX6" fmla="*/ 2332463 w 2332463"/>
              <a:gd name="connsiteY6" fmla="*/ 733280 h 2178278"/>
              <a:gd name="connsiteX7" fmla="*/ 2332463 w 2332463"/>
              <a:gd name="connsiteY7" fmla="*/ 1330615 h 2178278"/>
              <a:gd name="connsiteX8" fmla="*/ 2332463 w 2332463"/>
              <a:gd name="connsiteY8" fmla="*/ 2042332 h 2178278"/>
              <a:gd name="connsiteX9" fmla="*/ 2196517 w 2332463"/>
              <a:gd name="connsiteY9" fmla="*/ 2178278 h 2178278"/>
              <a:gd name="connsiteX10" fmla="*/ 1509660 w 2332463"/>
              <a:gd name="connsiteY10" fmla="*/ 2178278 h 2178278"/>
              <a:gd name="connsiteX11" fmla="*/ 843409 w 2332463"/>
              <a:gd name="connsiteY11" fmla="*/ 2178278 h 2178278"/>
              <a:gd name="connsiteX12" fmla="*/ 135946 w 2332463"/>
              <a:gd name="connsiteY12" fmla="*/ 2178278 h 2178278"/>
              <a:gd name="connsiteX13" fmla="*/ 0 w 2332463"/>
              <a:gd name="connsiteY13" fmla="*/ 2042332 h 2178278"/>
              <a:gd name="connsiteX14" fmla="*/ 0 w 2332463"/>
              <a:gd name="connsiteY14" fmla="*/ 1406870 h 2178278"/>
              <a:gd name="connsiteX15" fmla="*/ 0 w 2332463"/>
              <a:gd name="connsiteY15" fmla="*/ 733280 h 2178278"/>
              <a:gd name="connsiteX16" fmla="*/ 0 w 2332463"/>
              <a:gd name="connsiteY16" fmla="*/ 135946 h 217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32463" h="2178278" extrusionOk="0">
                <a:moveTo>
                  <a:pt x="0" y="135946"/>
                </a:moveTo>
                <a:cubicBezTo>
                  <a:pt x="-8540" y="55597"/>
                  <a:pt x="50759" y="3793"/>
                  <a:pt x="135946" y="0"/>
                </a:cubicBezTo>
                <a:cubicBezTo>
                  <a:pt x="366651" y="21791"/>
                  <a:pt x="686723" y="29863"/>
                  <a:pt x="864014" y="0"/>
                </a:cubicBezTo>
                <a:cubicBezTo>
                  <a:pt x="1041305" y="-29863"/>
                  <a:pt x="1253510" y="4033"/>
                  <a:pt x="1530266" y="0"/>
                </a:cubicBezTo>
                <a:cubicBezTo>
                  <a:pt x="1807022" y="-4033"/>
                  <a:pt x="1959761" y="-22168"/>
                  <a:pt x="2196517" y="0"/>
                </a:cubicBezTo>
                <a:cubicBezTo>
                  <a:pt x="2270145" y="-4679"/>
                  <a:pt x="2333077" y="58594"/>
                  <a:pt x="2332463" y="135946"/>
                </a:cubicBezTo>
                <a:cubicBezTo>
                  <a:pt x="2327076" y="296545"/>
                  <a:pt x="2356281" y="599076"/>
                  <a:pt x="2332463" y="733280"/>
                </a:cubicBezTo>
                <a:cubicBezTo>
                  <a:pt x="2308645" y="867484"/>
                  <a:pt x="2338457" y="1036267"/>
                  <a:pt x="2332463" y="1330615"/>
                </a:cubicBezTo>
                <a:cubicBezTo>
                  <a:pt x="2326469" y="1624964"/>
                  <a:pt x="2315709" y="1686605"/>
                  <a:pt x="2332463" y="2042332"/>
                </a:cubicBezTo>
                <a:cubicBezTo>
                  <a:pt x="2344935" y="2120412"/>
                  <a:pt x="2265805" y="2177341"/>
                  <a:pt x="2196517" y="2178278"/>
                </a:cubicBezTo>
                <a:cubicBezTo>
                  <a:pt x="1935624" y="2154419"/>
                  <a:pt x="1741038" y="2192536"/>
                  <a:pt x="1509660" y="2178278"/>
                </a:cubicBezTo>
                <a:cubicBezTo>
                  <a:pt x="1278282" y="2164020"/>
                  <a:pt x="1140236" y="2147791"/>
                  <a:pt x="843409" y="2178278"/>
                </a:cubicBezTo>
                <a:cubicBezTo>
                  <a:pt x="546582" y="2208765"/>
                  <a:pt x="286629" y="2158666"/>
                  <a:pt x="135946" y="2178278"/>
                </a:cubicBezTo>
                <a:cubicBezTo>
                  <a:pt x="63969" y="2174425"/>
                  <a:pt x="-10413" y="2113388"/>
                  <a:pt x="0" y="2042332"/>
                </a:cubicBezTo>
                <a:cubicBezTo>
                  <a:pt x="-12863" y="1862910"/>
                  <a:pt x="22247" y="1614427"/>
                  <a:pt x="0" y="1406870"/>
                </a:cubicBezTo>
                <a:cubicBezTo>
                  <a:pt x="-22247" y="1199313"/>
                  <a:pt x="-30792" y="1013679"/>
                  <a:pt x="0" y="733280"/>
                </a:cubicBezTo>
                <a:cubicBezTo>
                  <a:pt x="30792" y="452881"/>
                  <a:pt x="-1915" y="322009"/>
                  <a:pt x="0" y="135946"/>
                </a:cubicBez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624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C60421-BB60-2444-94D9-434FCEB7FFFB}"/>
              </a:ext>
            </a:extLst>
          </p:cNvPr>
          <p:cNvSpPr txBox="1"/>
          <p:nvPr/>
        </p:nvSpPr>
        <p:spPr>
          <a:xfrm>
            <a:off x="3535681" y="1317265"/>
            <a:ext cx="2332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Models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B67F838C-7742-7A4B-BFD8-3C522CB09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285160"/>
              </p:ext>
            </p:extLst>
          </p:nvPr>
        </p:nvGraphicFramePr>
        <p:xfrm>
          <a:off x="3648132" y="243933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CF5C0B00-A5A9-D745-8CE5-855377FD32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3587956"/>
              </p:ext>
            </p:extLst>
          </p:nvPr>
        </p:nvGraphicFramePr>
        <p:xfrm>
          <a:off x="3751251" y="252246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pic>
        <p:nvPicPr>
          <p:cNvPr id="49" name="Picture 48">
            <a:extLst>
              <a:ext uri="{FF2B5EF4-FFF2-40B4-BE49-F238E27FC236}">
                <a16:creationId xmlns:a16="http://schemas.microsoft.com/office/drawing/2014/main" id="{50CF884B-6CBC-E04D-95F6-58C3CF12D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6636" y="1773612"/>
            <a:ext cx="1185490" cy="65903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C8405202-E3C6-0748-996F-BFE684B06B7A}"/>
              </a:ext>
            </a:extLst>
          </p:cNvPr>
          <p:cNvSpPr txBox="1"/>
          <p:nvPr/>
        </p:nvSpPr>
        <p:spPr>
          <a:xfrm>
            <a:off x="4954083" y="1781882"/>
            <a:ext cx="963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E</a:t>
            </a:r>
            <a:r>
              <a:rPr lang="en-DE" sz="1200" dirty="0"/>
              <a:t>.g. TabNet, </a:t>
            </a:r>
          </a:p>
          <a:p>
            <a:r>
              <a:rPr lang="en-DE" sz="1200" dirty="0"/>
              <a:t>VIME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492D1FA9-DFFC-1B46-87AD-4CAF752C19DD}"/>
              </a:ext>
            </a:extLst>
          </p:cNvPr>
          <p:cNvSpPr/>
          <p:nvPr/>
        </p:nvSpPr>
        <p:spPr>
          <a:xfrm>
            <a:off x="3535681" y="1286862"/>
            <a:ext cx="2332463" cy="2178278"/>
          </a:xfrm>
          <a:custGeom>
            <a:avLst/>
            <a:gdLst>
              <a:gd name="connsiteX0" fmla="*/ 0 w 2332463"/>
              <a:gd name="connsiteY0" fmla="*/ 135946 h 2178278"/>
              <a:gd name="connsiteX1" fmla="*/ 135946 w 2332463"/>
              <a:gd name="connsiteY1" fmla="*/ 0 h 2178278"/>
              <a:gd name="connsiteX2" fmla="*/ 864014 w 2332463"/>
              <a:gd name="connsiteY2" fmla="*/ 0 h 2178278"/>
              <a:gd name="connsiteX3" fmla="*/ 1530266 w 2332463"/>
              <a:gd name="connsiteY3" fmla="*/ 0 h 2178278"/>
              <a:gd name="connsiteX4" fmla="*/ 2196517 w 2332463"/>
              <a:gd name="connsiteY4" fmla="*/ 0 h 2178278"/>
              <a:gd name="connsiteX5" fmla="*/ 2332463 w 2332463"/>
              <a:gd name="connsiteY5" fmla="*/ 135946 h 2178278"/>
              <a:gd name="connsiteX6" fmla="*/ 2332463 w 2332463"/>
              <a:gd name="connsiteY6" fmla="*/ 733280 h 2178278"/>
              <a:gd name="connsiteX7" fmla="*/ 2332463 w 2332463"/>
              <a:gd name="connsiteY7" fmla="*/ 1330615 h 2178278"/>
              <a:gd name="connsiteX8" fmla="*/ 2332463 w 2332463"/>
              <a:gd name="connsiteY8" fmla="*/ 2042332 h 2178278"/>
              <a:gd name="connsiteX9" fmla="*/ 2196517 w 2332463"/>
              <a:gd name="connsiteY9" fmla="*/ 2178278 h 2178278"/>
              <a:gd name="connsiteX10" fmla="*/ 1509660 w 2332463"/>
              <a:gd name="connsiteY10" fmla="*/ 2178278 h 2178278"/>
              <a:gd name="connsiteX11" fmla="*/ 843409 w 2332463"/>
              <a:gd name="connsiteY11" fmla="*/ 2178278 h 2178278"/>
              <a:gd name="connsiteX12" fmla="*/ 135946 w 2332463"/>
              <a:gd name="connsiteY12" fmla="*/ 2178278 h 2178278"/>
              <a:gd name="connsiteX13" fmla="*/ 0 w 2332463"/>
              <a:gd name="connsiteY13" fmla="*/ 2042332 h 2178278"/>
              <a:gd name="connsiteX14" fmla="*/ 0 w 2332463"/>
              <a:gd name="connsiteY14" fmla="*/ 1406870 h 2178278"/>
              <a:gd name="connsiteX15" fmla="*/ 0 w 2332463"/>
              <a:gd name="connsiteY15" fmla="*/ 733280 h 2178278"/>
              <a:gd name="connsiteX16" fmla="*/ 0 w 2332463"/>
              <a:gd name="connsiteY16" fmla="*/ 135946 h 217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32463" h="2178278" extrusionOk="0">
                <a:moveTo>
                  <a:pt x="0" y="135946"/>
                </a:moveTo>
                <a:cubicBezTo>
                  <a:pt x="-8540" y="55597"/>
                  <a:pt x="50759" y="3793"/>
                  <a:pt x="135946" y="0"/>
                </a:cubicBezTo>
                <a:cubicBezTo>
                  <a:pt x="366651" y="21791"/>
                  <a:pt x="686723" y="29863"/>
                  <a:pt x="864014" y="0"/>
                </a:cubicBezTo>
                <a:cubicBezTo>
                  <a:pt x="1041305" y="-29863"/>
                  <a:pt x="1253510" y="4033"/>
                  <a:pt x="1530266" y="0"/>
                </a:cubicBezTo>
                <a:cubicBezTo>
                  <a:pt x="1807022" y="-4033"/>
                  <a:pt x="1959761" y="-22168"/>
                  <a:pt x="2196517" y="0"/>
                </a:cubicBezTo>
                <a:cubicBezTo>
                  <a:pt x="2270145" y="-4679"/>
                  <a:pt x="2333077" y="58594"/>
                  <a:pt x="2332463" y="135946"/>
                </a:cubicBezTo>
                <a:cubicBezTo>
                  <a:pt x="2327076" y="296545"/>
                  <a:pt x="2356281" y="599076"/>
                  <a:pt x="2332463" y="733280"/>
                </a:cubicBezTo>
                <a:cubicBezTo>
                  <a:pt x="2308645" y="867484"/>
                  <a:pt x="2338457" y="1036267"/>
                  <a:pt x="2332463" y="1330615"/>
                </a:cubicBezTo>
                <a:cubicBezTo>
                  <a:pt x="2326469" y="1624964"/>
                  <a:pt x="2315709" y="1686605"/>
                  <a:pt x="2332463" y="2042332"/>
                </a:cubicBezTo>
                <a:cubicBezTo>
                  <a:pt x="2344935" y="2120412"/>
                  <a:pt x="2265805" y="2177341"/>
                  <a:pt x="2196517" y="2178278"/>
                </a:cubicBezTo>
                <a:cubicBezTo>
                  <a:pt x="1935624" y="2154419"/>
                  <a:pt x="1741038" y="2192536"/>
                  <a:pt x="1509660" y="2178278"/>
                </a:cubicBezTo>
                <a:cubicBezTo>
                  <a:pt x="1278282" y="2164020"/>
                  <a:pt x="1140236" y="2147791"/>
                  <a:pt x="843409" y="2178278"/>
                </a:cubicBezTo>
                <a:cubicBezTo>
                  <a:pt x="546582" y="2208765"/>
                  <a:pt x="286629" y="2158666"/>
                  <a:pt x="135946" y="2178278"/>
                </a:cubicBezTo>
                <a:cubicBezTo>
                  <a:pt x="63969" y="2174425"/>
                  <a:pt x="-10413" y="2113388"/>
                  <a:pt x="0" y="2042332"/>
                </a:cubicBezTo>
                <a:cubicBezTo>
                  <a:pt x="-12863" y="1862910"/>
                  <a:pt x="22247" y="1614427"/>
                  <a:pt x="0" y="1406870"/>
                </a:cubicBezTo>
                <a:cubicBezTo>
                  <a:pt x="-22247" y="1199313"/>
                  <a:pt x="-30792" y="1013679"/>
                  <a:pt x="0" y="733280"/>
                </a:cubicBezTo>
                <a:cubicBezTo>
                  <a:pt x="30792" y="452881"/>
                  <a:pt x="-1915" y="322009"/>
                  <a:pt x="0" y="135946"/>
                </a:cubicBez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624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225A465-F4C5-0A49-8AEF-AD27B7CB1FDD}"/>
              </a:ext>
            </a:extLst>
          </p:cNvPr>
          <p:cNvSpPr/>
          <p:nvPr/>
        </p:nvSpPr>
        <p:spPr>
          <a:xfrm>
            <a:off x="9396536" y="2590003"/>
            <a:ext cx="2664296" cy="2351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Degrees of freedom: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Strategies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graphicFrame>
        <p:nvGraphicFramePr>
          <p:cNvPr id="54" name="Table 53">
            <a:extLst>
              <a:ext uri="{FF2B5EF4-FFF2-40B4-BE49-F238E27FC236}">
                <a16:creationId xmlns:a16="http://schemas.microsoft.com/office/drawing/2014/main" id="{49BF64CA-8C8A-2F49-AAC6-5BA40F824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116120"/>
              </p:ext>
            </p:extLst>
          </p:nvPr>
        </p:nvGraphicFramePr>
        <p:xfrm>
          <a:off x="3854369" y="2605594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69" name="Table 68">
            <a:extLst>
              <a:ext uri="{FF2B5EF4-FFF2-40B4-BE49-F238E27FC236}">
                <a16:creationId xmlns:a16="http://schemas.microsoft.com/office/drawing/2014/main" id="{58A01EE2-02A8-1941-80CD-CD319D6F58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977949"/>
              </p:ext>
            </p:extLst>
          </p:nvPr>
        </p:nvGraphicFramePr>
        <p:xfrm>
          <a:off x="6703955" y="219384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337218C3-1C1C-9942-BAA7-C6646D9AAC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990936"/>
              </p:ext>
            </p:extLst>
          </p:nvPr>
        </p:nvGraphicFramePr>
        <p:xfrm>
          <a:off x="6807074" y="227697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135D094F-0E0A-F146-9970-A40E5F0327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777408"/>
              </p:ext>
            </p:extLst>
          </p:nvPr>
        </p:nvGraphicFramePr>
        <p:xfrm>
          <a:off x="6910192" y="236010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83DC1787-5A2F-5448-9985-7CF5D2322A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992269"/>
              </p:ext>
            </p:extLst>
          </p:nvPr>
        </p:nvGraphicFramePr>
        <p:xfrm>
          <a:off x="3652546" y="469765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3005A999-FD23-BD4D-A69C-EA8A07FBC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98162"/>
              </p:ext>
            </p:extLst>
          </p:nvPr>
        </p:nvGraphicFramePr>
        <p:xfrm>
          <a:off x="3755665" y="478078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ACFDA99F-723A-5D49-91C7-05681C5B9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21401"/>
              </p:ext>
            </p:extLst>
          </p:nvPr>
        </p:nvGraphicFramePr>
        <p:xfrm>
          <a:off x="3858783" y="48639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D77BFE2E-E065-584F-AAD8-3DF1C513D5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682439"/>
              </p:ext>
            </p:extLst>
          </p:nvPr>
        </p:nvGraphicFramePr>
        <p:xfrm>
          <a:off x="5433901" y="469765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BE57D69A-9DFE-D54E-A000-4804055F9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22918"/>
              </p:ext>
            </p:extLst>
          </p:nvPr>
        </p:nvGraphicFramePr>
        <p:xfrm>
          <a:off x="5537020" y="478078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7" name="Table 76">
            <a:extLst>
              <a:ext uri="{FF2B5EF4-FFF2-40B4-BE49-F238E27FC236}">
                <a16:creationId xmlns:a16="http://schemas.microsoft.com/office/drawing/2014/main" id="{FE619FE5-98AB-484A-9477-2377A18D3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079992"/>
              </p:ext>
            </p:extLst>
          </p:nvPr>
        </p:nvGraphicFramePr>
        <p:xfrm>
          <a:off x="5640138" y="48639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8" name="Table 77">
            <a:extLst>
              <a:ext uri="{FF2B5EF4-FFF2-40B4-BE49-F238E27FC236}">
                <a16:creationId xmlns:a16="http://schemas.microsoft.com/office/drawing/2014/main" id="{941DA718-43A1-9440-8125-E78526EFC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682439"/>
              </p:ext>
            </p:extLst>
          </p:nvPr>
        </p:nvGraphicFramePr>
        <p:xfrm>
          <a:off x="7058925" y="469765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9" name="Table 78">
            <a:extLst>
              <a:ext uri="{FF2B5EF4-FFF2-40B4-BE49-F238E27FC236}">
                <a16:creationId xmlns:a16="http://schemas.microsoft.com/office/drawing/2014/main" id="{9CA40EE5-AE56-1042-AB30-26AFE43EC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22918"/>
              </p:ext>
            </p:extLst>
          </p:nvPr>
        </p:nvGraphicFramePr>
        <p:xfrm>
          <a:off x="7162044" y="478078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6E61A3F6-3019-6544-8256-E4E3E03A5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079992"/>
              </p:ext>
            </p:extLst>
          </p:nvPr>
        </p:nvGraphicFramePr>
        <p:xfrm>
          <a:off x="7265162" y="48639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0200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19</a:t>
            </a:fld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2B7BD-4B99-0346-B73E-5223EA3C767C}"/>
              </a:ext>
            </a:extLst>
          </p:cNvPr>
          <p:cNvSpPr txBox="1"/>
          <p:nvPr/>
        </p:nvSpPr>
        <p:spPr>
          <a:xfrm>
            <a:off x="451520" y="3251210"/>
            <a:ext cx="8135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characterize features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A35F96-90D9-984E-8138-DC6D3778BFCD}"/>
              </a:ext>
            </a:extLst>
          </p:cNvPr>
          <p:cNvSpPr txBox="1"/>
          <p:nvPr/>
        </p:nvSpPr>
        <p:spPr>
          <a:xfrm>
            <a:off x="3398176" y="1317254"/>
            <a:ext cx="2381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Heuristics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CFFFD8B-AFFA-8841-B76A-00DE376CBBFC}"/>
              </a:ext>
            </a:extLst>
          </p:cNvPr>
          <p:cNvSpPr txBox="1"/>
          <p:nvPr/>
        </p:nvSpPr>
        <p:spPr>
          <a:xfrm>
            <a:off x="6926183" y="1317254"/>
            <a:ext cx="1772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Distributions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CBEC645-28EB-8047-8C34-99D74DCC7255}"/>
              </a:ext>
            </a:extLst>
          </p:cNvPr>
          <p:cNvSpPr txBox="1"/>
          <p:nvPr/>
        </p:nvSpPr>
        <p:spPr>
          <a:xfrm>
            <a:off x="655210" y="1317254"/>
            <a:ext cx="143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6B1624-108D-2947-AF8E-E2084FC72E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6" t="5065" r="1776" b="5065"/>
          <a:stretch/>
        </p:blipFill>
        <p:spPr>
          <a:xfrm>
            <a:off x="2398717" y="1375955"/>
            <a:ext cx="4380846" cy="14834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356F30-7E85-7D4C-81A8-C31E27DAAB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48" t="6120" r="8048" b="6120"/>
          <a:stretch/>
        </p:blipFill>
        <p:spPr>
          <a:xfrm>
            <a:off x="7068838" y="1393372"/>
            <a:ext cx="1487274" cy="14486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4CF3CC-FDEE-F142-A6E4-83E68FAC66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5650" t="2986" r="5650" b="2986"/>
          <a:stretch/>
        </p:blipFill>
        <p:spPr>
          <a:xfrm>
            <a:off x="587888" y="1341120"/>
            <a:ext cx="1572288" cy="1535838"/>
          </a:xfrm>
          <a:prstGeom prst="rect">
            <a:avLst/>
          </a:prstGeom>
        </p:spPr>
      </p:pic>
      <p:sp>
        <p:nvSpPr>
          <p:cNvPr id="13" name="Left Brace 12">
            <a:extLst>
              <a:ext uri="{FF2B5EF4-FFF2-40B4-BE49-F238E27FC236}">
                <a16:creationId xmlns:a16="http://schemas.microsoft.com/office/drawing/2014/main" id="{21028BE8-9AF7-4E45-A0F6-70EC118CB27D}"/>
              </a:ext>
            </a:extLst>
          </p:cNvPr>
          <p:cNvSpPr/>
          <p:nvPr/>
        </p:nvSpPr>
        <p:spPr>
          <a:xfrm rot="16200000">
            <a:off x="1111370" y="2419468"/>
            <a:ext cx="183040" cy="1265612"/>
          </a:xfrm>
          <a:custGeom>
            <a:avLst/>
            <a:gdLst>
              <a:gd name="connsiteX0" fmla="*/ 183040 w 183040"/>
              <a:gd name="connsiteY0" fmla="*/ 1265612 h 1265612"/>
              <a:gd name="connsiteX1" fmla="*/ 91520 w 183040"/>
              <a:gd name="connsiteY1" fmla="*/ 1250359 h 1265612"/>
              <a:gd name="connsiteX2" fmla="*/ 91520 w 183040"/>
              <a:gd name="connsiteY2" fmla="*/ 648059 h 1265612"/>
              <a:gd name="connsiteX3" fmla="*/ 0 w 183040"/>
              <a:gd name="connsiteY3" fmla="*/ 632806 h 1265612"/>
              <a:gd name="connsiteX4" fmla="*/ 91520 w 183040"/>
              <a:gd name="connsiteY4" fmla="*/ 617553 h 1265612"/>
              <a:gd name="connsiteX5" fmla="*/ 91520 w 183040"/>
              <a:gd name="connsiteY5" fmla="*/ 15253 h 1265612"/>
              <a:gd name="connsiteX6" fmla="*/ 183040 w 183040"/>
              <a:gd name="connsiteY6" fmla="*/ 0 h 1265612"/>
              <a:gd name="connsiteX7" fmla="*/ 183040 w 183040"/>
              <a:gd name="connsiteY7" fmla="*/ 594838 h 1265612"/>
              <a:gd name="connsiteX8" fmla="*/ 183040 w 183040"/>
              <a:gd name="connsiteY8" fmla="*/ 1265612 h 1265612"/>
              <a:gd name="connsiteX0" fmla="*/ 183040 w 183040"/>
              <a:gd name="connsiteY0" fmla="*/ 1265612 h 1265612"/>
              <a:gd name="connsiteX1" fmla="*/ 91520 w 183040"/>
              <a:gd name="connsiteY1" fmla="*/ 1250359 h 1265612"/>
              <a:gd name="connsiteX2" fmla="*/ 91520 w 183040"/>
              <a:gd name="connsiteY2" fmla="*/ 648059 h 1265612"/>
              <a:gd name="connsiteX3" fmla="*/ 0 w 183040"/>
              <a:gd name="connsiteY3" fmla="*/ 632806 h 1265612"/>
              <a:gd name="connsiteX4" fmla="*/ 91520 w 183040"/>
              <a:gd name="connsiteY4" fmla="*/ 617553 h 1265612"/>
              <a:gd name="connsiteX5" fmla="*/ 91520 w 183040"/>
              <a:gd name="connsiteY5" fmla="*/ 15253 h 1265612"/>
              <a:gd name="connsiteX6" fmla="*/ 183040 w 183040"/>
              <a:gd name="connsiteY6" fmla="*/ 0 h 1265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040" h="1265612" stroke="0" extrusionOk="0">
                <a:moveTo>
                  <a:pt x="183040" y="1265612"/>
                </a:moveTo>
                <a:cubicBezTo>
                  <a:pt x="133045" y="1265999"/>
                  <a:pt x="92944" y="1259414"/>
                  <a:pt x="91520" y="1250359"/>
                </a:cubicBezTo>
                <a:cubicBezTo>
                  <a:pt x="78537" y="970911"/>
                  <a:pt x="110016" y="856017"/>
                  <a:pt x="91520" y="648059"/>
                </a:cubicBezTo>
                <a:cubicBezTo>
                  <a:pt x="85098" y="635963"/>
                  <a:pt x="52103" y="632795"/>
                  <a:pt x="0" y="632806"/>
                </a:cubicBezTo>
                <a:cubicBezTo>
                  <a:pt x="49398" y="632463"/>
                  <a:pt x="91784" y="626212"/>
                  <a:pt x="91520" y="617553"/>
                </a:cubicBezTo>
                <a:cubicBezTo>
                  <a:pt x="114800" y="354912"/>
                  <a:pt x="70659" y="278597"/>
                  <a:pt x="91520" y="15253"/>
                </a:cubicBezTo>
                <a:cubicBezTo>
                  <a:pt x="97956" y="9206"/>
                  <a:pt x="132998" y="-7836"/>
                  <a:pt x="183040" y="0"/>
                </a:cubicBezTo>
                <a:cubicBezTo>
                  <a:pt x="194933" y="199092"/>
                  <a:pt x="166045" y="317051"/>
                  <a:pt x="183040" y="594838"/>
                </a:cubicBezTo>
                <a:cubicBezTo>
                  <a:pt x="200035" y="872625"/>
                  <a:pt x="155238" y="1116929"/>
                  <a:pt x="183040" y="1265612"/>
                </a:cubicBezTo>
                <a:close/>
              </a:path>
              <a:path w="183040" h="1265612" fill="none" extrusionOk="0">
                <a:moveTo>
                  <a:pt x="183040" y="1265612"/>
                </a:moveTo>
                <a:cubicBezTo>
                  <a:pt x="131382" y="1266244"/>
                  <a:pt x="91504" y="1256892"/>
                  <a:pt x="91520" y="1250359"/>
                </a:cubicBezTo>
                <a:cubicBezTo>
                  <a:pt x="97210" y="1071964"/>
                  <a:pt x="75281" y="932269"/>
                  <a:pt x="91520" y="648059"/>
                </a:cubicBezTo>
                <a:cubicBezTo>
                  <a:pt x="99465" y="646303"/>
                  <a:pt x="50261" y="631336"/>
                  <a:pt x="0" y="632806"/>
                </a:cubicBezTo>
                <a:cubicBezTo>
                  <a:pt x="49581" y="633098"/>
                  <a:pt x="91155" y="625333"/>
                  <a:pt x="91520" y="617553"/>
                </a:cubicBezTo>
                <a:cubicBezTo>
                  <a:pt x="75315" y="480009"/>
                  <a:pt x="91194" y="284965"/>
                  <a:pt x="91520" y="15253"/>
                </a:cubicBezTo>
                <a:cubicBezTo>
                  <a:pt x="82327" y="7698"/>
                  <a:pt x="141612" y="-1862"/>
                  <a:pt x="183040" y="0"/>
                </a:cubicBezTo>
              </a:path>
              <a:path w="183040" h="1265612" fill="none" stroke="0" extrusionOk="0">
                <a:moveTo>
                  <a:pt x="183040" y="1265612"/>
                </a:moveTo>
                <a:cubicBezTo>
                  <a:pt x="132836" y="1265530"/>
                  <a:pt x="91763" y="1259453"/>
                  <a:pt x="91520" y="1250359"/>
                </a:cubicBezTo>
                <a:cubicBezTo>
                  <a:pt x="115852" y="1062641"/>
                  <a:pt x="110552" y="936894"/>
                  <a:pt x="91520" y="648059"/>
                </a:cubicBezTo>
                <a:cubicBezTo>
                  <a:pt x="91984" y="636995"/>
                  <a:pt x="54320" y="628069"/>
                  <a:pt x="0" y="632806"/>
                </a:cubicBezTo>
                <a:cubicBezTo>
                  <a:pt x="50721" y="632171"/>
                  <a:pt x="92543" y="626038"/>
                  <a:pt x="91520" y="617553"/>
                </a:cubicBezTo>
                <a:cubicBezTo>
                  <a:pt x="71384" y="371979"/>
                  <a:pt x="93530" y="269672"/>
                  <a:pt x="91520" y="15253"/>
                </a:cubicBezTo>
                <a:cubicBezTo>
                  <a:pt x="86780" y="4045"/>
                  <a:pt x="133648" y="-1290"/>
                  <a:pt x="183040" y="0"/>
                </a:cubicBezTo>
              </a:path>
            </a:pathLst>
          </a:custGeom>
          <a:ln w="19050">
            <a:solidFill>
              <a:srgbClr val="398249"/>
            </a:solidFill>
            <a:extLst>
              <a:ext uri="{C807C97D-BFC1-408E-A445-0C87EB9F89A2}">
                <ask:lineSketchStyleProps xmlns:ask="http://schemas.microsoft.com/office/drawing/2018/sketchyshapes" sd="3520093239">
                  <a:prstGeom prst="leftBrac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E4685CA7-55F7-6843-BEE2-8B4465798223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7324126"/>
              </p:ext>
            </p:extLst>
          </p:nvPr>
        </p:nvGraphicFramePr>
        <p:xfrm>
          <a:off x="2836025" y="4146929"/>
          <a:ext cx="461340" cy="13553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4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</a:tblGrid>
              <a:tr h="271078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DE4D5BED-F89C-E64F-860C-45B4B184F6F5}"/>
              </a:ext>
            </a:extLst>
          </p:cNvPr>
          <p:cNvGrpSpPr>
            <a:grpSpLocks noChangeAspect="1"/>
          </p:cNvGrpSpPr>
          <p:nvPr/>
        </p:nvGrpSpPr>
        <p:grpSpPr>
          <a:xfrm>
            <a:off x="3398176" y="4146632"/>
            <a:ext cx="1404019" cy="1435357"/>
            <a:chOff x="863725" y="4676115"/>
            <a:chExt cx="777738" cy="795097"/>
          </a:xfrm>
        </p:grpSpPr>
        <p:pic>
          <p:nvPicPr>
            <p:cNvPr id="36" name="Graphic 35" descr="Normal Distribution outline">
              <a:extLst>
                <a:ext uri="{FF2B5EF4-FFF2-40B4-BE49-F238E27FC236}">
                  <a16:creationId xmlns:a16="http://schemas.microsoft.com/office/drawing/2014/main" id="{39C42590-0E9F-1C49-BB66-BA855EB2BC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22312" t="23318" r="14689" b="25123"/>
            <a:stretch/>
          </p:blipFill>
          <p:spPr>
            <a:xfrm>
              <a:off x="1217145" y="4676115"/>
              <a:ext cx="351152" cy="227996"/>
            </a:xfrm>
            <a:prstGeom prst="rect">
              <a:avLst/>
            </a:prstGeom>
          </p:spPr>
        </p:pic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94C5270-4D72-EA46-9498-D64485373A1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12198" y="4990900"/>
              <a:ext cx="529265" cy="93399"/>
              <a:chOff x="2627405" y="1376264"/>
              <a:chExt cx="920846" cy="162501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A2373D2-990F-E443-B5F0-DD5E706008E2}"/>
                  </a:ext>
                </a:extLst>
              </p:cNvPr>
              <p:cNvSpPr/>
              <p:nvPr/>
            </p:nvSpPr>
            <p:spPr>
              <a:xfrm>
                <a:off x="2936816" y="1376264"/>
                <a:ext cx="432048" cy="16250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39824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EE3EEDC-16C7-3444-9C60-A1A6D6464C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27784" y="1457514"/>
                <a:ext cx="309032" cy="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BBAD460-23D8-9247-9879-813A812A99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68864" y="1457514"/>
                <a:ext cx="174703" cy="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8D962600-746E-1545-BAD8-BA24E615D7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48251" y="1416889"/>
                <a:ext cx="0" cy="8125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EE3F060E-3AD8-DC4B-90F9-98B06629427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27405" y="1416889"/>
                <a:ext cx="0" cy="8125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8FC4E6E9-57BD-CD46-9E79-2779C0599D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19674" y="1376264"/>
                <a:ext cx="0" cy="162501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Right Brace 44">
              <a:extLst>
                <a:ext uri="{FF2B5EF4-FFF2-40B4-BE49-F238E27FC236}">
                  <a16:creationId xmlns:a16="http://schemas.microsoft.com/office/drawing/2014/main" id="{06AB7628-EC4A-C741-905D-4FC3EC0A86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725" y="4676412"/>
              <a:ext cx="147718" cy="750802"/>
            </a:xfrm>
            <a:prstGeom prst="rightBrac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6" name="Left-up Arrow 45">
              <a:extLst>
                <a:ext uri="{FF2B5EF4-FFF2-40B4-BE49-F238E27FC236}">
                  <a16:creationId xmlns:a16="http://schemas.microsoft.com/office/drawing/2014/main" id="{134B80AA-D403-0A40-B2CF-08D50807D0E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07209" y="5200738"/>
              <a:ext cx="531559" cy="270474"/>
            </a:xfrm>
            <a:prstGeom prst="leftUpArrow">
              <a:avLst>
                <a:gd name="adj1" fmla="val 0"/>
                <a:gd name="adj2" fmla="val 8438"/>
                <a:gd name="adj3" fmla="val 12855"/>
              </a:avLst>
            </a:prstGeom>
            <a:solidFill>
              <a:srgbClr val="388249"/>
            </a:solidFill>
            <a:ln w="12700"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21DCA9F-B781-B04B-817A-A20B6BBF07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93073" y="5276126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0ECE269-DE7F-3243-8E1D-AA79804283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96197" y="5285154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DFEDB12-B678-3342-A938-C6D06283EC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05325" y="5359248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18A3F25-553D-274F-891E-61FE751DD1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40675" y="5304789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026174C-DDEB-9847-8F96-953847DE74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77397" y="5210031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0C86E54B-DE18-424B-B088-B77DBD5BAE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66433" y="5236761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27E9537-9112-1C43-BE83-79989CB14F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38359" y="5188088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354A9E9-2CA3-014D-8E1A-F4C35A3BEA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6441" y="5312126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9547FF2-64BC-F447-A095-EA6286EFB0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1097" y="5376593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15924E77-4FED-AC45-9504-D70798E822BF}"/>
              </a:ext>
            </a:extLst>
          </p:cNvPr>
          <p:cNvSpPr txBox="1"/>
          <p:nvPr/>
        </p:nvSpPr>
        <p:spPr>
          <a:xfrm>
            <a:off x="451520" y="4395565"/>
            <a:ext cx="27947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 err="1"/>
              <a:t>outlierness</a:t>
            </a:r>
            <a:r>
              <a:rPr lang="en-GB" sz="1800" dirty="0"/>
              <a:t>, </a:t>
            </a:r>
          </a:p>
          <a:p>
            <a:r>
              <a:rPr lang="en-GB" sz="1800" dirty="0"/>
              <a:t>(co)variance, </a:t>
            </a:r>
          </a:p>
          <a:p>
            <a:r>
              <a:rPr lang="en-GB" sz="1800" dirty="0"/>
              <a:t>correlation, etc.</a:t>
            </a:r>
          </a:p>
        </p:txBody>
      </p:sp>
    </p:spTree>
    <p:extLst>
      <p:ext uri="{BB962C8B-B14F-4D97-AF65-F5344CB8AC3E}">
        <p14:creationId xmlns:p14="http://schemas.microsoft.com/office/powerpoint/2010/main" val="900004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B679E-73F1-DF41-87D5-099CF722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D6845-9283-454A-952F-FCD805458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DE" dirty="0"/>
              <a:t>Introduction</a:t>
            </a:r>
          </a:p>
          <a:p>
            <a:r>
              <a:rPr lang="en-DE" dirty="0"/>
              <a:t>Related Work</a:t>
            </a:r>
          </a:p>
          <a:p>
            <a:r>
              <a:rPr lang="en-DE" dirty="0"/>
              <a:t>Research Questions</a:t>
            </a:r>
          </a:p>
          <a:p>
            <a:r>
              <a:rPr lang="en-DE" dirty="0"/>
              <a:t>Concept</a:t>
            </a:r>
          </a:p>
          <a:p>
            <a:r>
              <a:rPr lang="en-DE" dirty="0"/>
              <a:t>Evaluation and Metrics</a:t>
            </a:r>
          </a:p>
          <a:p>
            <a:r>
              <a:rPr lang="en-DE" dirty="0"/>
              <a:t>Schedule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33D7FC-47D4-4C4C-8938-D9457385D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F45BE-473A-B142-8B24-AF8423B19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59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DDC9950-A27C-794B-9EA6-AC057857F3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927121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4671012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71012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3488280" y="428204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3488280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71012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134564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6988772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50A872A-80B0-D244-847B-C2ECA053520F}"/>
              </a:ext>
            </a:extLst>
          </p:cNvPr>
          <p:cNvSpPr txBox="1"/>
          <p:nvPr/>
        </p:nvSpPr>
        <p:spPr>
          <a:xfrm>
            <a:off x="4195327" y="1463863"/>
            <a:ext cx="36347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How can we fill the missing values in order to optimize cluster performance?</a:t>
            </a:r>
          </a:p>
        </p:txBody>
      </p:sp>
    </p:spTree>
    <p:extLst>
      <p:ext uri="{BB962C8B-B14F-4D97-AF65-F5344CB8AC3E}">
        <p14:creationId xmlns:p14="http://schemas.microsoft.com/office/powerpoint/2010/main" val="16833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9B657AB-7046-1D46-A338-5EE45B903B1A}"/>
              </a:ext>
            </a:extLst>
          </p:cNvPr>
          <p:cNvCxnSpPr>
            <a:cxnSpLocks/>
            <a:endCxn id="40" idx="4"/>
          </p:cNvCxnSpPr>
          <p:nvPr/>
        </p:nvCxnSpPr>
        <p:spPr>
          <a:xfrm flipV="1">
            <a:off x="4703795" y="2971821"/>
            <a:ext cx="0" cy="243301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6E2D9DF-6B62-9143-B47A-B94BEAC1E279}"/>
              </a:ext>
            </a:extLst>
          </p:cNvPr>
          <p:cNvCxnSpPr>
            <a:cxnSpLocks/>
            <a:endCxn id="41" idx="4"/>
          </p:cNvCxnSpPr>
          <p:nvPr/>
        </p:nvCxnSpPr>
        <p:spPr>
          <a:xfrm flipV="1">
            <a:off x="5206572" y="3261182"/>
            <a:ext cx="0" cy="21436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85B0DD6-0085-524B-ACA1-02A9008233A3}"/>
              </a:ext>
            </a:extLst>
          </p:cNvPr>
          <p:cNvCxnSpPr>
            <a:cxnSpLocks/>
            <a:stCxn id="28" idx="4"/>
          </p:cNvCxnSpPr>
          <p:nvPr/>
        </p:nvCxnSpPr>
        <p:spPr>
          <a:xfrm>
            <a:off x="7024776" y="4206967"/>
            <a:ext cx="0" cy="11978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7AFF94-8CF1-3740-A0BC-F21D7A2BC834}"/>
              </a:ext>
            </a:extLst>
          </p:cNvPr>
          <p:cNvCxnSpPr>
            <a:cxnSpLocks/>
            <a:endCxn id="26" idx="2"/>
          </p:cNvCxnSpPr>
          <p:nvPr/>
        </p:nvCxnSpPr>
        <p:spPr>
          <a:xfrm>
            <a:off x="3815916" y="4351668"/>
            <a:ext cx="3636404" cy="7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4</a:t>
            </a:fld>
            <a:endParaRPr lang="en-US"/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67791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67791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89981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320208-A532-8D4F-BE45-FA9046BCAB8B}"/>
              </a:ext>
            </a:extLst>
          </p:cNvPr>
          <p:cNvSpPr txBox="1"/>
          <p:nvPr/>
        </p:nvSpPr>
        <p:spPr>
          <a:xfrm>
            <a:off x="4213004" y="1354107"/>
            <a:ext cx="33438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 Performance?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DE" dirty="0"/>
              <a:t>Clearly distinguishable clusters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/>
              <a:t>F</a:t>
            </a:r>
            <a:r>
              <a:rPr lang="en-DE" dirty="0"/>
              <a:t>ew or no outliers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93BC426-7DAB-8747-93C8-BA1B7E8B4B79}"/>
              </a:ext>
            </a:extLst>
          </p:cNvPr>
          <p:cNvSpPr/>
          <p:nvPr/>
        </p:nvSpPr>
        <p:spPr>
          <a:xfrm>
            <a:off x="7452320" y="431637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15DB36E-1FB1-344E-B8DC-5054EC965273}"/>
              </a:ext>
            </a:extLst>
          </p:cNvPr>
          <p:cNvSpPr/>
          <p:nvPr/>
        </p:nvSpPr>
        <p:spPr>
          <a:xfrm>
            <a:off x="6988772" y="504130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9D72105-E53B-2E42-80DC-9609AE558FFA}"/>
              </a:ext>
            </a:extLst>
          </p:cNvPr>
          <p:cNvSpPr/>
          <p:nvPr/>
        </p:nvSpPr>
        <p:spPr>
          <a:xfrm>
            <a:off x="6988772" y="4134959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1FDE8B0-43DE-CA46-86D8-151AAC3D8D13}"/>
              </a:ext>
            </a:extLst>
          </p:cNvPr>
          <p:cNvCxnSpPr>
            <a:cxnSpLocks/>
            <a:endCxn id="27" idx="2"/>
          </p:cNvCxnSpPr>
          <p:nvPr/>
        </p:nvCxnSpPr>
        <p:spPr>
          <a:xfrm>
            <a:off x="3815916" y="5077310"/>
            <a:ext cx="317285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FF4973BF-8CEF-E045-A4E2-39AFE255F69E}"/>
              </a:ext>
            </a:extLst>
          </p:cNvPr>
          <p:cNvSpPr/>
          <p:nvPr/>
        </p:nvSpPr>
        <p:spPr>
          <a:xfrm>
            <a:off x="4667791" y="2899813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DAF5211-9F02-AC48-B525-F390A2DBF6C7}"/>
              </a:ext>
            </a:extLst>
          </p:cNvPr>
          <p:cNvSpPr/>
          <p:nvPr/>
        </p:nvSpPr>
        <p:spPr>
          <a:xfrm>
            <a:off x="5170568" y="3189174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60" name="Table 8">
            <a:extLst>
              <a:ext uri="{FF2B5EF4-FFF2-40B4-BE49-F238E27FC236}">
                <a16:creationId xmlns:a16="http://schemas.microsoft.com/office/drawing/2014/main" id="{26728118-8729-EF43-9576-6A1615F9BC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00201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3.5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132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5</a:t>
            </a:fld>
            <a:endParaRPr lang="en-US"/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4671012" y="4679191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71012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4207460" y="428204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4207460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71012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134564" y="4679191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6988772" y="5042012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26" name="Table 8">
            <a:extLst>
              <a:ext uri="{FF2B5EF4-FFF2-40B4-BE49-F238E27FC236}">
                <a16:creationId xmlns:a16="http://schemas.microsoft.com/office/drawing/2014/main" id="{4E6962BA-03ED-9140-B04A-4761A76190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6560438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68371C9F-6DA6-474D-9EF5-A3D7DC90257D}"/>
              </a:ext>
            </a:extLst>
          </p:cNvPr>
          <p:cNvSpPr txBox="1"/>
          <p:nvPr/>
        </p:nvSpPr>
        <p:spPr>
          <a:xfrm>
            <a:off x="4213004" y="1354107"/>
            <a:ext cx="33438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 Performance?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DE" dirty="0"/>
              <a:t>Clearly distinguishable clusters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/>
              <a:t>F</a:t>
            </a:r>
            <a:r>
              <a:rPr lang="en-DE" dirty="0"/>
              <a:t>ew or no outliers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A456439-3C78-2747-A155-6CE8898DF226}"/>
              </a:ext>
            </a:extLst>
          </p:cNvPr>
          <p:cNvCxnSpPr>
            <a:cxnSpLocks/>
            <a:endCxn id="20" idx="4"/>
          </p:cNvCxnSpPr>
          <p:nvPr/>
        </p:nvCxnSpPr>
        <p:spPr>
          <a:xfrm flipV="1">
            <a:off x="4703795" y="4751199"/>
            <a:ext cx="3221" cy="6536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EB8FF9C-184B-CE4B-ABB7-D873618915DD}"/>
              </a:ext>
            </a:extLst>
          </p:cNvPr>
          <p:cNvCxnSpPr>
            <a:cxnSpLocks/>
            <a:endCxn id="57" idx="4"/>
          </p:cNvCxnSpPr>
          <p:nvPr/>
        </p:nvCxnSpPr>
        <p:spPr>
          <a:xfrm flipV="1">
            <a:off x="5170568" y="4751199"/>
            <a:ext cx="0" cy="6536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8F87EFB-E110-1B4C-8D64-FE2C9F0A864E}"/>
              </a:ext>
            </a:extLst>
          </p:cNvPr>
          <p:cNvCxnSpPr>
            <a:cxnSpLocks/>
            <a:stCxn id="58" idx="4"/>
          </p:cNvCxnSpPr>
          <p:nvPr/>
        </p:nvCxnSpPr>
        <p:spPr>
          <a:xfrm>
            <a:off x="7024776" y="5114020"/>
            <a:ext cx="0" cy="2908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D2C2717-E40D-B540-87C3-C717D07E3DA2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3815916" y="4316370"/>
            <a:ext cx="391544" cy="16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207D550-851C-7141-A9D4-C610E1279B85}"/>
              </a:ext>
            </a:extLst>
          </p:cNvPr>
          <p:cNvCxnSpPr>
            <a:cxnSpLocks/>
            <a:endCxn id="47" idx="2"/>
          </p:cNvCxnSpPr>
          <p:nvPr/>
        </p:nvCxnSpPr>
        <p:spPr>
          <a:xfrm>
            <a:off x="3815916" y="5049180"/>
            <a:ext cx="39154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3039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AE44557-1D33-EA45-837D-EF0EE5E8F3B0}"/>
              </a:ext>
            </a:extLst>
          </p:cNvPr>
          <p:cNvCxnSpPr>
            <a:cxnSpLocks/>
            <a:stCxn id="58" idx="4"/>
          </p:cNvCxnSpPr>
          <p:nvPr/>
        </p:nvCxnSpPr>
        <p:spPr>
          <a:xfrm>
            <a:off x="7024776" y="3727576"/>
            <a:ext cx="0" cy="167725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2A059B-DD37-0A49-B7C8-3337E09B0E97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3815916" y="4351668"/>
            <a:ext cx="1878970" cy="7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EB81F8B-9F13-D447-A7E2-6280A03FAF45}"/>
              </a:ext>
            </a:extLst>
          </p:cNvPr>
          <p:cNvCxnSpPr>
            <a:cxnSpLocks/>
          </p:cNvCxnSpPr>
          <p:nvPr/>
        </p:nvCxnSpPr>
        <p:spPr>
          <a:xfrm>
            <a:off x="3815916" y="5077310"/>
            <a:ext cx="317285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6</a:t>
            </a:fld>
            <a:endParaRPr lang="en-US"/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4671012" y="4277762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71012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5694886" y="431637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6988772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71012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134564" y="3953549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6988772" y="365556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869356A-67B8-8044-AA67-24DA2196889E}"/>
              </a:ext>
            </a:extLst>
          </p:cNvPr>
          <p:cNvCxnSpPr>
            <a:cxnSpLocks/>
            <a:endCxn id="20" idx="4"/>
          </p:cNvCxnSpPr>
          <p:nvPr/>
        </p:nvCxnSpPr>
        <p:spPr>
          <a:xfrm flipV="1">
            <a:off x="4703795" y="4349770"/>
            <a:ext cx="3221" cy="105506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454C548-D17D-8B4E-A6F8-AD1DD45E46D2}"/>
              </a:ext>
            </a:extLst>
          </p:cNvPr>
          <p:cNvCxnSpPr>
            <a:cxnSpLocks/>
            <a:endCxn id="57" idx="4"/>
          </p:cNvCxnSpPr>
          <p:nvPr/>
        </p:nvCxnSpPr>
        <p:spPr>
          <a:xfrm flipV="1">
            <a:off x="5170568" y="4025557"/>
            <a:ext cx="0" cy="14689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Table 8">
            <a:extLst>
              <a:ext uri="{FF2B5EF4-FFF2-40B4-BE49-F238E27FC236}">
                <a16:creationId xmlns:a16="http://schemas.microsoft.com/office/drawing/2014/main" id="{35223B88-043C-6645-968A-E1DAEB878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623702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AD441E0F-8989-344C-9D4E-F5EC9D1B76B4}"/>
              </a:ext>
            </a:extLst>
          </p:cNvPr>
          <p:cNvSpPr txBox="1"/>
          <p:nvPr/>
        </p:nvSpPr>
        <p:spPr>
          <a:xfrm>
            <a:off x="4775914" y="1433882"/>
            <a:ext cx="22179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 Performance?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/>
              <a:t>B</a:t>
            </a:r>
            <a:r>
              <a:rPr lang="en-DE" dirty="0"/>
              <a:t>lurry borders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DE" dirty="0"/>
              <a:t>outliers</a:t>
            </a:r>
          </a:p>
        </p:txBody>
      </p:sp>
    </p:spTree>
    <p:extLst>
      <p:ext uri="{BB962C8B-B14F-4D97-AF65-F5344CB8AC3E}">
        <p14:creationId xmlns:p14="http://schemas.microsoft.com/office/powerpoint/2010/main" val="2908772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3A632B1-240E-5748-B728-BC36E45BD272}"/>
              </a:ext>
            </a:extLst>
          </p:cNvPr>
          <p:cNvCxnSpPr>
            <a:cxnSpLocks/>
            <a:stCxn id="47" idx="6"/>
          </p:cNvCxnSpPr>
          <p:nvPr/>
        </p:nvCxnSpPr>
        <p:spPr>
          <a:xfrm>
            <a:off x="4016294" y="5049180"/>
            <a:ext cx="44012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BEA2FFD-C955-144C-AAE7-EA345424DA6E}"/>
              </a:ext>
            </a:extLst>
          </p:cNvPr>
          <p:cNvCxnSpPr>
            <a:cxnSpLocks/>
            <a:stCxn id="46" idx="6"/>
          </p:cNvCxnSpPr>
          <p:nvPr/>
        </p:nvCxnSpPr>
        <p:spPr>
          <a:xfrm flipV="1">
            <a:off x="4016294" y="4316370"/>
            <a:ext cx="4401260" cy="16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23E2DE-6D71-5E47-BC31-61D03C860D97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7480782" y="2492896"/>
            <a:ext cx="0" cy="31116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0E527F5-3E44-0843-9C0A-C1508182FBB3}"/>
              </a:ext>
            </a:extLst>
          </p:cNvPr>
          <p:cNvCxnSpPr>
            <a:cxnSpLocks/>
            <a:stCxn id="57" idx="0"/>
          </p:cNvCxnSpPr>
          <p:nvPr/>
        </p:nvCxnSpPr>
        <p:spPr>
          <a:xfrm flipV="1">
            <a:off x="5626574" y="2492896"/>
            <a:ext cx="0" cy="31116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7901A67-D18E-534D-A0B4-B7105479137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163022" y="2492896"/>
            <a:ext cx="0" cy="31116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DDC9950-A27C-794B-9EA6-AC057857F3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930455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4175152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663466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5127018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5127018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8362062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857436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3944286" y="428204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3944286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663466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5127018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59057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94522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7444778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908326" y="500939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94522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7444778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7444778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590570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7444778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50A872A-80B0-D244-847B-C2ECA053520F}"/>
              </a:ext>
            </a:extLst>
          </p:cNvPr>
          <p:cNvSpPr txBox="1"/>
          <p:nvPr/>
        </p:nvSpPr>
        <p:spPr>
          <a:xfrm>
            <a:off x="4195327" y="1463863"/>
            <a:ext cx="3634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Learn filling values by optimizing cluster performance metrics</a:t>
            </a:r>
          </a:p>
        </p:txBody>
      </p:sp>
      <p:sp>
        <p:nvSpPr>
          <p:cNvPr id="21" name="Circular Arrow 20">
            <a:extLst>
              <a:ext uri="{FF2B5EF4-FFF2-40B4-BE49-F238E27FC236}">
                <a16:creationId xmlns:a16="http://schemas.microsoft.com/office/drawing/2014/main" id="{D874EE82-0168-7D45-8CC0-DBF39773264A}"/>
              </a:ext>
            </a:extLst>
          </p:cNvPr>
          <p:cNvSpPr/>
          <p:nvPr/>
        </p:nvSpPr>
        <p:spPr>
          <a:xfrm>
            <a:off x="2729733" y="2564904"/>
            <a:ext cx="1388510" cy="1460653"/>
          </a:xfrm>
          <a:prstGeom prst="circularArrow">
            <a:avLst/>
          </a:prstGeom>
          <a:solidFill>
            <a:srgbClr val="38824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59" name="Circular Arrow 58">
            <a:extLst>
              <a:ext uri="{FF2B5EF4-FFF2-40B4-BE49-F238E27FC236}">
                <a16:creationId xmlns:a16="http://schemas.microsoft.com/office/drawing/2014/main" id="{BFC721C2-A155-1E44-8176-3297485D7901}"/>
              </a:ext>
            </a:extLst>
          </p:cNvPr>
          <p:cNvSpPr/>
          <p:nvPr/>
        </p:nvSpPr>
        <p:spPr>
          <a:xfrm flipH="1" flipV="1">
            <a:off x="2729733" y="3162183"/>
            <a:ext cx="1388510" cy="1460653"/>
          </a:xfrm>
          <a:prstGeom prst="circularArrow">
            <a:avLst/>
          </a:prstGeom>
          <a:solidFill>
            <a:srgbClr val="38824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4161F4-BF09-744E-B12A-BF35A3EB092E}"/>
              </a:ext>
            </a:extLst>
          </p:cNvPr>
          <p:cNvSpPr txBox="1"/>
          <p:nvPr/>
        </p:nvSpPr>
        <p:spPr>
          <a:xfrm>
            <a:off x="3638490" y="3424015"/>
            <a:ext cx="2100127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388249"/>
            </a:solidFill>
          </a:ln>
        </p:spPr>
        <p:txBody>
          <a:bodyPr wrap="none" rtlCol="0">
            <a:spAutoFit/>
          </a:bodyPr>
          <a:lstStyle/>
          <a:p>
            <a:r>
              <a:rPr lang="en-DE" dirty="0"/>
              <a:t>Cluster Performance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F2843DA-06AD-944D-AB19-1D2E57511C42}"/>
              </a:ext>
            </a:extLst>
          </p:cNvPr>
          <p:cNvSpPr txBox="1"/>
          <p:nvPr/>
        </p:nvSpPr>
        <p:spPr>
          <a:xfrm>
            <a:off x="1652828" y="3424015"/>
            <a:ext cx="1560042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388249"/>
            </a:solidFill>
          </a:ln>
        </p:spPr>
        <p:txBody>
          <a:bodyPr wrap="none" rtlCol="0">
            <a:spAutoFit/>
          </a:bodyPr>
          <a:lstStyle/>
          <a:p>
            <a:r>
              <a:rPr lang="en-DE" dirty="0"/>
              <a:t>Missing Values</a:t>
            </a:r>
          </a:p>
        </p:txBody>
      </p:sp>
    </p:spTree>
    <p:extLst>
      <p:ext uri="{BB962C8B-B14F-4D97-AF65-F5344CB8AC3E}">
        <p14:creationId xmlns:p14="http://schemas.microsoft.com/office/powerpoint/2010/main" val="92366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1548E-BBFC-6943-BB73-8920E62CA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6107C-AD81-6249-8AEA-74B4D074E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sz="1800" b="1" dirty="0"/>
              <a:t>TabNet</a:t>
            </a:r>
            <a:r>
              <a:rPr lang="en-DE" sz="1800" dirty="0"/>
              <a:t>: </a:t>
            </a:r>
            <a:br>
              <a:rPr lang="en-DE" sz="1800" dirty="0"/>
            </a:br>
            <a:r>
              <a:rPr lang="en-GB" sz="1800" dirty="0"/>
              <a:t>S. </a:t>
            </a:r>
            <a:r>
              <a:rPr lang="en-GB" sz="1800" dirty="0" err="1"/>
              <a:t>Ö</a:t>
            </a:r>
            <a:r>
              <a:rPr lang="en-GB" sz="1800" dirty="0"/>
              <a:t>. Arik, T. Pfister. 2020. </a:t>
            </a:r>
            <a:r>
              <a:rPr lang="en-GB" sz="1800" dirty="0" err="1"/>
              <a:t>TabNet</a:t>
            </a:r>
            <a:r>
              <a:rPr lang="en-GB" sz="1800" dirty="0"/>
              <a:t>: Attentive Interpretable Tabular Learning. </a:t>
            </a:r>
            <a:r>
              <a:rPr lang="en-GB" sz="1800" i="1" dirty="0"/>
              <a:t>arXiv:1908.07442v5</a:t>
            </a:r>
          </a:p>
          <a:p>
            <a:endParaRPr lang="en-DE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376807-FB1F-F548-A563-8C000D29D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BFE06-C67C-584B-95A6-3E65BA2FB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4AD027-568A-6640-B6E1-07557A180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2083681"/>
            <a:ext cx="3795912" cy="404248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891C289-634C-4040-896F-739D17CA45DC}"/>
              </a:ext>
            </a:extLst>
          </p:cNvPr>
          <p:cNvSpPr txBox="1">
            <a:spLocks/>
          </p:cNvSpPr>
          <p:nvPr/>
        </p:nvSpPr>
        <p:spPr>
          <a:xfrm>
            <a:off x="457200" y="1196753"/>
            <a:ext cx="4474840" cy="492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DE" sz="1800" dirty="0"/>
          </a:p>
          <a:p>
            <a:endParaRPr lang="en-DE" sz="1800" dirty="0"/>
          </a:p>
          <a:p>
            <a:endParaRPr lang="en-DE" sz="1800" dirty="0"/>
          </a:p>
          <a:p>
            <a:r>
              <a:rPr lang="en-GB" sz="1800" dirty="0"/>
              <a:t>Transformer architecture</a:t>
            </a:r>
          </a:p>
          <a:p>
            <a:pPr lvl="1"/>
            <a:r>
              <a:rPr lang="en-GB" sz="1400" dirty="0"/>
              <a:t>Attentive Transformers</a:t>
            </a:r>
          </a:p>
          <a:p>
            <a:pPr lvl="1"/>
            <a:r>
              <a:rPr lang="en-GB" sz="1400" dirty="0"/>
              <a:t>Feature Transformers</a:t>
            </a:r>
          </a:p>
          <a:p>
            <a:pPr lvl="1"/>
            <a:r>
              <a:rPr lang="en-GB" sz="1400" dirty="0"/>
              <a:t>Sequential attention mechanism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dirty="0"/>
              <a:t>Used here to predict missing values in tabular data</a:t>
            </a:r>
            <a:br>
              <a:rPr lang="en-GB" sz="1800" dirty="0"/>
            </a:br>
            <a:endParaRPr lang="en-GB" sz="1800" dirty="0"/>
          </a:p>
          <a:p>
            <a:r>
              <a:rPr lang="en-GB" sz="1800" dirty="0"/>
              <a:t>Interpretability:</a:t>
            </a:r>
            <a:br>
              <a:rPr lang="en-GB" sz="1800" dirty="0"/>
            </a:br>
            <a:r>
              <a:rPr lang="en-GB" sz="1800" dirty="0" err="1"/>
              <a:t>TabNet</a:t>
            </a:r>
            <a:r>
              <a:rPr lang="en-GB" sz="1800" dirty="0"/>
              <a:t> attention matrices could help to derive feature importance and improve </a:t>
            </a:r>
            <a:r>
              <a:rPr lang="en-GB" sz="1800" dirty="0" err="1"/>
              <a:t>explainability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881552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2C6F9-1AFB-3A48-B0AE-FF8C0CB6E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Research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5847FF-DDF8-DA44-958B-CD77CB9D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733B37-7508-4B4F-B5A9-95C29F0EA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13" name="Table 8">
            <a:extLst>
              <a:ext uri="{FF2B5EF4-FFF2-40B4-BE49-F238E27FC236}">
                <a16:creationId xmlns:a16="http://schemas.microsoft.com/office/drawing/2014/main" id="{D23739EE-406B-BB42-B121-8FB29BAAFC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387319"/>
              </p:ext>
            </p:extLst>
          </p:nvPr>
        </p:nvGraphicFramePr>
        <p:xfrm>
          <a:off x="604370" y="3261385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400" b="1" dirty="0">
                          <a:solidFill>
                            <a:schemeClr val="tx1"/>
                          </a:solidFill>
                        </a:rPr>
                        <a:t>.   .   .</a:t>
                      </a:r>
                    </a:p>
                  </a:txBody>
                  <a:tcPr marL="0" marR="0"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A654A4E-CF59-2544-8E56-0D43D22E5896}"/>
              </a:ext>
            </a:extLst>
          </p:cNvPr>
          <p:cNvSpPr txBox="1"/>
          <p:nvPr/>
        </p:nvSpPr>
        <p:spPr>
          <a:xfrm>
            <a:off x="604370" y="305887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D28043-FD73-3048-B4D4-1A1D6B61DBF9}"/>
              </a:ext>
            </a:extLst>
          </p:cNvPr>
          <p:cNvSpPr txBox="1"/>
          <p:nvPr/>
        </p:nvSpPr>
        <p:spPr>
          <a:xfrm>
            <a:off x="857340" y="305887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301FB1-F8D5-AD4E-BFE7-7A8F5D05D91B}"/>
              </a:ext>
            </a:extLst>
          </p:cNvPr>
          <p:cNvSpPr txBox="1"/>
          <p:nvPr/>
        </p:nvSpPr>
        <p:spPr>
          <a:xfrm>
            <a:off x="1374735" y="3058875"/>
            <a:ext cx="2551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n</a:t>
            </a:r>
          </a:p>
        </p:txBody>
      </p:sp>
      <p:graphicFrame>
        <p:nvGraphicFramePr>
          <p:cNvPr id="25" name="Table 8">
            <a:extLst>
              <a:ext uri="{FF2B5EF4-FFF2-40B4-BE49-F238E27FC236}">
                <a16:creationId xmlns:a16="http://schemas.microsoft.com/office/drawing/2014/main" id="{81347A87-FED6-5642-8A01-76E6BF4AF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608966"/>
              </p:ext>
            </p:extLst>
          </p:nvPr>
        </p:nvGraphicFramePr>
        <p:xfrm>
          <a:off x="602765" y="2048601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CD93D7C-A00B-FC4B-9203-C385ECD6A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724" y="1942618"/>
            <a:ext cx="6541076" cy="919247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b="1" dirty="0"/>
              <a:t>RQ 1</a:t>
            </a:r>
          </a:p>
          <a:p>
            <a:pPr marL="0" indent="0">
              <a:buNone/>
            </a:pPr>
            <a:r>
              <a:rPr lang="en-GB" sz="1600" dirty="0"/>
              <a:t>How is it possible to improve clustering of missing values/dimensions datasets with model based filling strategies?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7E23A768-5482-A245-8517-29B778EBADF2}"/>
              </a:ext>
            </a:extLst>
          </p:cNvPr>
          <p:cNvSpPr txBox="1">
            <a:spLocks/>
          </p:cNvSpPr>
          <p:nvPr/>
        </p:nvSpPr>
        <p:spPr>
          <a:xfrm>
            <a:off x="2145724" y="3249431"/>
            <a:ext cx="6541076" cy="87437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2</a:t>
            </a:r>
          </a:p>
          <a:p>
            <a:pPr marL="0" indent="0">
              <a:buNone/>
            </a:pPr>
            <a:r>
              <a:rPr lang="en-GB" sz="1600" dirty="0"/>
              <a:t>How does the number of dimensions influence the cluster/outlier results?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A58E01F-A8DD-A349-A042-0168BED9A3F1}"/>
              </a:ext>
            </a:extLst>
          </p:cNvPr>
          <p:cNvSpPr txBox="1">
            <a:spLocks/>
          </p:cNvSpPr>
          <p:nvPr/>
        </p:nvSpPr>
        <p:spPr>
          <a:xfrm>
            <a:off x="2144118" y="4437762"/>
            <a:ext cx="6532337" cy="919247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3</a:t>
            </a:r>
          </a:p>
          <a:p>
            <a:pPr marL="0" indent="0">
              <a:buNone/>
            </a:pPr>
            <a:r>
              <a:rPr lang="en-GB" sz="1600" dirty="0"/>
              <a:t>How is it possible to make model based filling strategies explainable?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A5023F9-89BD-224B-8AD0-BC3D45279DFD}"/>
              </a:ext>
            </a:extLst>
          </p:cNvPr>
          <p:cNvGrpSpPr>
            <a:grpSpLocks noChangeAspect="1"/>
          </p:cNvGrpSpPr>
          <p:nvPr/>
        </p:nvGrpSpPr>
        <p:grpSpPr>
          <a:xfrm>
            <a:off x="1374735" y="2114786"/>
            <a:ext cx="535651" cy="574910"/>
            <a:chOff x="-1508267" y="2425882"/>
            <a:chExt cx="1388510" cy="1490277"/>
          </a:xfrm>
        </p:grpSpPr>
        <p:sp>
          <p:nvSpPr>
            <p:cNvPr id="38" name="Circular Arrow 37">
              <a:extLst>
                <a:ext uri="{FF2B5EF4-FFF2-40B4-BE49-F238E27FC236}">
                  <a16:creationId xmlns:a16="http://schemas.microsoft.com/office/drawing/2014/main" id="{E7BCF8CC-A5E7-CE4C-AD82-A1DC48866772}"/>
                </a:ext>
              </a:extLst>
            </p:cNvPr>
            <p:cNvSpPr/>
            <p:nvPr/>
          </p:nvSpPr>
          <p:spPr>
            <a:xfrm>
              <a:off x="-1508267" y="2425882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  <p:sp>
          <p:nvSpPr>
            <p:cNvPr id="39" name="Circular Arrow 38">
              <a:extLst>
                <a:ext uri="{FF2B5EF4-FFF2-40B4-BE49-F238E27FC236}">
                  <a16:creationId xmlns:a16="http://schemas.microsoft.com/office/drawing/2014/main" id="{7D83D910-73B3-784F-9999-B9E0EC9B72E1}"/>
                </a:ext>
              </a:extLst>
            </p:cNvPr>
            <p:cNvSpPr/>
            <p:nvPr/>
          </p:nvSpPr>
          <p:spPr>
            <a:xfrm flipH="1" flipV="1">
              <a:off x="-1508267" y="2455506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40" name="Table 8">
            <a:extLst>
              <a:ext uri="{FF2B5EF4-FFF2-40B4-BE49-F238E27FC236}">
                <a16:creationId xmlns:a16="http://schemas.microsoft.com/office/drawing/2014/main" id="{775C8D21-59C3-8140-938E-AF43A80955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597436"/>
              </p:ext>
            </p:extLst>
          </p:nvPr>
        </p:nvGraphicFramePr>
        <p:xfrm>
          <a:off x="602765" y="4506602"/>
          <a:ext cx="1276344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86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pic>
        <p:nvPicPr>
          <p:cNvPr id="32" name="Graphic 31" descr="Lights On with solid fill">
            <a:extLst>
              <a:ext uri="{FF2B5EF4-FFF2-40B4-BE49-F238E27FC236}">
                <a16:creationId xmlns:a16="http://schemas.microsoft.com/office/drawing/2014/main" id="{35D2A704-1501-194F-A00A-BE6875F59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9776" y="4653751"/>
            <a:ext cx="369333" cy="36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104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LMU SabonNext Demi"/>
        <a:ea typeface=""/>
        <a:cs typeface=""/>
      </a:majorFont>
      <a:minorFont>
        <a:latin typeface="LMU CompatilFac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60078</TotalTime>
  <Words>1096</Words>
  <Application>Microsoft Macintosh PowerPoint</Application>
  <PresentationFormat>On-screen Show (4:3)</PresentationFormat>
  <Paragraphs>473</Paragraphs>
  <Slides>19</Slides>
  <Notes>1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Arial</vt:lpstr>
      <vt:lpstr>Wingdings</vt:lpstr>
      <vt:lpstr>LMU CompatilFact</vt:lpstr>
      <vt:lpstr>LMU SabonNext Demi</vt:lpstr>
      <vt:lpstr>Office Theme</vt:lpstr>
      <vt:lpstr>Feature Learning and Importance Scoring on Incomplete Anomaly Datasets</vt:lpstr>
      <vt:lpstr>Contents</vt:lpstr>
      <vt:lpstr>Introduction</vt:lpstr>
      <vt:lpstr>Introduction</vt:lpstr>
      <vt:lpstr>Introduction</vt:lpstr>
      <vt:lpstr>Introduction</vt:lpstr>
      <vt:lpstr>Introduction</vt:lpstr>
      <vt:lpstr>Learning Missing Values</vt:lpstr>
      <vt:lpstr>Research Questions</vt:lpstr>
      <vt:lpstr>Concept – RQ1</vt:lpstr>
      <vt:lpstr>Concept – RQ2</vt:lpstr>
      <vt:lpstr>Concept – RQ3</vt:lpstr>
      <vt:lpstr>Evaluation and Metrics</vt:lpstr>
      <vt:lpstr>Schedule</vt:lpstr>
      <vt:lpstr>TabNet Architecture</vt:lpstr>
      <vt:lpstr>TabNet Architecture</vt:lpstr>
      <vt:lpstr>Concept</vt:lpstr>
      <vt:lpstr>Concept</vt:lpstr>
      <vt:lpstr>Concept</vt:lpstr>
    </vt:vector>
  </TitlesOfParts>
  <Company>LMU München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Max-Emanuel Maurer</dc:creator>
  <cp:lastModifiedBy>Hoffmeister, Julian</cp:lastModifiedBy>
  <cp:revision>41</cp:revision>
  <dcterms:created xsi:type="dcterms:W3CDTF">2013-06-17T12:09:36Z</dcterms:created>
  <dcterms:modified xsi:type="dcterms:W3CDTF">2022-07-20T13:55:09Z</dcterms:modified>
</cp:coreProperties>
</file>

<file path=docProps/thumbnail.jpeg>
</file>